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273" r:id="rId4"/>
    <p:sldId id="274" r:id="rId5"/>
    <p:sldId id="283" r:id="rId6"/>
    <p:sldId id="272" r:id="rId7"/>
    <p:sldId id="259" r:id="rId8"/>
    <p:sldId id="282" r:id="rId9"/>
    <p:sldId id="260" r:id="rId10"/>
    <p:sldId id="264" r:id="rId11"/>
    <p:sldId id="263" r:id="rId12"/>
    <p:sldId id="266" r:id="rId13"/>
    <p:sldId id="267" r:id="rId14"/>
    <p:sldId id="268" r:id="rId15"/>
    <p:sldId id="269" r:id="rId16"/>
    <p:sldId id="270" r:id="rId17"/>
    <p:sldId id="261" r:id="rId18"/>
    <p:sldId id="275" r:id="rId19"/>
    <p:sldId id="262" r:id="rId20"/>
    <p:sldId id="271" r:id="rId21"/>
    <p:sldId id="265" r:id="rId22"/>
    <p:sldId id="276" r:id="rId23"/>
    <p:sldId id="277" r:id="rId24"/>
    <p:sldId id="280" r:id="rId25"/>
    <p:sldId id="281" r:id="rId26"/>
    <p:sldId id="27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  <a:srgbClr val="FF2E6D"/>
    <a:srgbClr val="FFFFFF"/>
    <a:srgbClr val="003471"/>
    <a:srgbClr val="002467"/>
    <a:srgbClr val="EE12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099"/>
    <p:restoredTop sz="96093"/>
  </p:normalViewPr>
  <p:slideViewPr>
    <p:cSldViewPr snapToGrid="0">
      <p:cViewPr>
        <p:scale>
          <a:sx n="82" d="100"/>
          <a:sy n="82" d="100"/>
        </p:scale>
        <p:origin x="144" y="18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0CD49C-7209-D24D-886B-CCA5C2D5A543}" type="datetimeFigureOut">
              <a:rPr lang="en-US" smtClean="0"/>
              <a:t>9/27/22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FA5BD-9952-9F4A-BF9E-95F8AB60A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579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FA5BD-9952-9F4A-BF9E-95F8AB60AF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234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FA5BD-9952-9F4A-BF9E-95F8AB60AF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727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FA5BD-9952-9F4A-BF9E-95F8AB60AF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67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FA5BD-9952-9F4A-BF9E-95F8AB60AFC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726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FA5BD-9952-9F4A-BF9E-95F8AB60AFC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826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FA5BD-9952-9F4A-BF9E-95F8AB60AFC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43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FA5BD-9952-9F4A-BF9E-95F8AB60AFC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341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FA5BD-9952-9F4A-BF9E-95F8AB60AFC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028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FA5BD-9952-9F4A-BF9E-95F8AB60AFC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104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73CDB-0D0D-98C4-6260-3831A13FF0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51A32D-C567-E87A-5743-08957FF311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CB1AC-CEDD-E456-2AD1-D7C1FD3B8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DF5D-3E84-9E47-8CAD-5D67BFFEC257}" type="datetime1">
              <a:rPr lang="en-GB" smtClean="0"/>
              <a:t>27/09/2022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892AA-44FF-CBAE-367B-A777F591D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Scientific Computing - Week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414DE-DAB0-00C8-1E52-BE67F0E0A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4A791-6713-0640-905A-941AA9756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834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529EC-E638-1882-0E69-E6E51AD5E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9428A2-70A7-F88A-FE6F-D58BA75915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65A1E-964A-1A48-5FB1-C69544518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B8670-DCDC-DD4E-BB90-89E8A3D3BBAC}" type="datetime1">
              <a:rPr lang="en-GB" smtClean="0"/>
              <a:t>27/09/2022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4B6BB-D4A4-804D-675E-1D1D71233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Scientific Computing - Week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AFEED-C7C9-AE79-C56C-F7ACCCFFE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4A791-6713-0640-905A-941AA9756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887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87E6AE-3F02-8432-EDB7-4FEC76270F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9FE323-6912-4FD5-562A-EFB3331F0A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C8999-5B23-1012-0312-978C169A9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2A63-051C-2C4E-9A77-07E9A595B13D}" type="datetime1">
              <a:rPr lang="en-GB" smtClean="0"/>
              <a:t>27/09/2022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77DC4-3581-06D0-1AC7-3E6CA0C19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Scientific Computing - Week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932A1-2055-96B0-3741-B66C87EA1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4A791-6713-0640-905A-941AA9756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419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5FA3E-F68B-6F56-2CC6-C313DD2D7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17D88-FC89-F7CB-7193-ECC27C610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D88D7-AD83-9F7A-C9DB-61331C9CF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C55B9-BAC9-9049-9CAC-5D7959A214C5}" type="datetime1">
              <a:rPr lang="en-GB" smtClean="0"/>
              <a:t>27/09/2022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13F9F-CF9C-F863-DCA8-C382AA5C6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Scientific Computing - Week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D1809-F551-C1F4-CAF5-D7F23E8DE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4A791-6713-0640-905A-941AA9756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627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C4D27-4F42-B3FA-E8AF-5F93E9C60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37017F-DE0B-5BE3-D336-7914B5FF3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1BEEE-ABE2-203B-D7BE-3D21B90C7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9FE57-FA50-0F41-9C51-42951F4C3CAE}" type="datetime1">
              <a:rPr lang="en-GB" smtClean="0"/>
              <a:t>27/09/2022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60C64-9BBE-E4F6-B9B5-3C44816CF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Scientific Computing - Week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5F4478-9404-D7C9-C7FA-742495A7D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4A791-6713-0640-905A-941AA9756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638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8C5FC-B90D-4EA1-1331-4B9255BE3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15876-65B6-1BBB-005E-856FEC6E8B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B944FD-95C9-1A33-8FA5-DBD693835F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D5F568-16D6-7E98-7095-2EC18A10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032F8-56ED-CE4E-AF85-92D6432C2C09}" type="datetime1">
              <a:rPr lang="en-GB" smtClean="0"/>
              <a:t>27/09/2022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AACD06-7919-F19B-0EC7-E59B688F0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Scientific Computing - Week 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3B48C1-20B6-D1A6-E25B-5BFCC4ACC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4A791-6713-0640-905A-941AA9756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130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3C063-BFC4-79A7-F0D5-473F1437F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277892-3CD4-9EBF-2593-2C855B78B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CDA928-39F0-E856-A36E-55EE2D8D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3A6C9A-9637-DCEE-5A74-35C965DEB9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C879BE-952F-A4F5-2250-CE92640A25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D8262B-C33C-6F96-70BF-384ACCDBE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6CEBD-123F-8E44-8C57-3CBB0020FF14}" type="datetime1">
              <a:rPr lang="en-GB" smtClean="0"/>
              <a:t>27/09/2022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F70E4C-08AE-CD09-6FA7-1B1349FCB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Scientific Computing - Week 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5CD738-84E8-3B7F-9F2F-323402C2E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4A791-6713-0640-905A-941AA9756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35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D9092-2753-5CCB-0D23-87755E2AD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298E6E-475C-91F6-4DD5-94CFDA35A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352DA-4A70-114C-8AD7-57CBF0961601}" type="datetime1">
              <a:rPr lang="en-GB" smtClean="0"/>
              <a:t>27/09/2022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1AE258-F40D-C8E6-01AA-AE9DAC0E7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Scientific Computing -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174B8-106A-26FE-CA42-67B80F50B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4A791-6713-0640-905A-941AA9756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34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566E36-C62D-78A4-92F4-A3851B815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9A9A1-1C52-774F-BD3C-9FB73F030546}" type="datetime1">
              <a:rPr lang="en-GB" smtClean="0"/>
              <a:t>27/09/2022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68BF90-72CC-3274-5697-B49B1CC0F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Scientific Computing - Week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E9D7F-7BF2-FB20-BAC2-41236DA5B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4A791-6713-0640-905A-941AA9756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141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0F728-4182-BB4B-99EF-001100271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4B90B-86EA-125E-0E2D-0BA3CCD87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A199BA-6A3D-3F4E-A62B-EFFFCBCFD1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70F587-896E-683C-020E-CFB9CABC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549C8-D2BF-AC4A-970D-4E6D6FBB284A}" type="datetime1">
              <a:rPr lang="en-GB" smtClean="0"/>
              <a:t>27/09/2022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117DE9-0606-B260-506F-1885A9A09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Scientific Computing - Week 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DC68D3-2288-A8F6-938A-BA5C2DE1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4A791-6713-0640-905A-941AA9756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788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24924-3E3B-B3D1-7D68-CFA03F0E2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3E9FDA-04CE-B5C8-7D4B-0CD72ABECE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CF931A-A985-271C-A939-997504BC3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6CC753-B48C-2B9A-7224-1EBA7141C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3B4B-1488-4D45-AC12-775E05F1C26D}" type="datetime1">
              <a:rPr lang="en-GB" smtClean="0"/>
              <a:t>27/09/2022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7B96E1-6B6C-3E62-7A78-32969790C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Scientific Computing - Week 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CC1815-F696-BB4C-07CF-123FCEBCA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4A791-6713-0640-905A-941AA9756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716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56FAB0-503B-573E-72B4-C707B6AF2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031E8F-9EBD-8DEA-02FD-5E181C848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B0E2B-D1B5-B94D-4B05-1917314FF1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E214A-47C2-3A44-AA5E-0151071C08FF}" type="datetime1">
              <a:rPr lang="en-GB" smtClean="0"/>
              <a:t>27/09/2022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19E33-F442-246A-C12C-FFA2F0CA57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Introduction to Scientific Computing - Week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C113E-5968-B535-0747-DEA874B5CB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34A791-6713-0640-905A-941AA9756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25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uob.padlet.org/sebastiansteinig1/gztdm5ny99dfylx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DA3_5982h8?feature=oembed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products/distribution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14E9975-D421-37EC-6C3D-35566FA7C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3" t="9668" r="39" b="574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3E5F37-DB5C-70E6-1B31-49591AA488DB}"/>
              </a:ext>
            </a:extLst>
          </p:cNvPr>
          <p:cNvSpPr/>
          <p:nvPr/>
        </p:nvSpPr>
        <p:spPr>
          <a:xfrm>
            <a:off x="987586" y="1211844"/>
            <a:ext cx="10216828" cy="4584118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E5A9F4-CAD0-734E-FF89-64F525F17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13409"/>
            <a:ext cx="12192000" cy="1831181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4000" dirty="0">
                <a:latin typeface="Poppins" pitchFamily="2" charset="77"/>
                <a:ea typeface="Verdana" panose="020B0604030504040204" pitchFamily="34" charset="0"/>
                <a:cs typeface="Poppins" pitchFamily="2" charset="77"/>
              </a:rPr>
              <a:t>GEOGM0054</a:t>
            </a:r>
            <a:r>
              <a:rPr lang="en-US" sz="4000" b="1" dirty="0">
                <a:latin typeface="Poppins" pitchFamily="2" charset="77"/>
                <a:ea typeface="Verdana" panose="020B0604030504040204" pitchFamily="34" charset="0"/>
                <a:cs typeface="Poppins" pitchFamily="2" charset="77"/>
              </a:rPr>
              <a:t> </a:t>
            </a:r>
            <a:br>
              <a:rPr lang="en-US" sz="4000" b="1" dirty="0">
                <a:latin typeface="Poppins" pitchFamily="2" charset="77"/>
                <a:ea typeface="Verdana" panose="020B0604030504040204" pitchFamily="34" charset="0"/>
                <a:cs typeface="Poppins" pitchFamily="2" charset="77"/>
              </a:rPr>
            </a:br>
            <a:r>
              <a:rPr lang="en-US" sz="4000" b="1" dirty="0">
                <a:latin typeface="Poppins" pitchFamily="2" charset="77"/>
                <a:ea typeface="Verdana" panose="020B0604030504040204" pitchFamily="34" charset="0"/>
                <a:cs typeface="Poppins" pitchFamily="2" charset="77"/>
              </a:rPr>
              <a:t>Introduction to Scientific Computing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09233B-C1DB-A506-7B9F-6FD98821C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676976"/>
            <a:ext cx="12192000" cy="62349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Poppins" pitchFamily="2" charset="77"/>
                <a:cs typeface="Poppins" pitchFamily="2" charset="77"/>
              </a:rPr>
              <a:t>Welcome to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65DEE28-9520-4E76-922C-C94621F48F68}"/>
              </a:ext>
            </a:extLst>
          </p:cNvPr>
          <p:cNvSpPr txBox="1">
            <a:spLocks/>
          </p:cNvSpPr>
          <p:nvPr/>
        </p:nvSpPr>
        <p:spPr>
          <a:xfrm>
            <a:off x="-1" y="4968081"/>
            <a:ext cx="12191999" cy="588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Poppins" pitchFamily="2" charset="77"/>
                <a:cs typeface="Poppins" pitchFamily="2" charset="77"/>
              </a:rPr>
              <a:t>Week 1 – 28/09/2022 - Introduction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AC3B57-D814-8C05-35B0-CCD2C5EE60CA}"/>
              </a:ext>
            </a:extLst>
          </p:cNvPr>
          <p:cNvSpPr txBox="1"/>
          <p:nvPr/>
        </p:nvSpPr>
        <p:spPr>
          <a:xfrm>
            <a:off x="66675" y="6513413"/>
            <a:ext cx="4897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Image credit:  </a:t>
            </a:r>
            <a:r>
              <a:rPr lang="en-US" sz="1400" dirty="0" err="1">
                <a:solidFill>
                  <a:schemeClr val="bg1"/>
                </a:solidFill>
              </a:rPr>
              <a:t>bristol.ac.uk</a:t>
            </a:r>
            <a:r>
              <a:rPr lang="en-US" sz="1400" dirty="0">
                <a:solidFill>
                  <a:schemeClr val="bg1"/>
                </a:solidFill>
              </a:rPr>
              <a:t>/news/2017/may/blue-crystal4.html</a:t>
            </a:r>
          </a:p>
        </p:txBody>
      </p:sp>
    </p:spTree>
    <p:extLst>
      <p:ext uri="{BB962C8B-B14F-4D97-AF65-F5344CB8AC3E}">
        <p14:creationId xmlns:p14="http://schemas.microsoft.com/office/powerpoint/2010/main" val="2566813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3AC8FE5C-B757-1111-E219-8088E0632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969" y="98903"/>
            <a:ext cx="11386529" cy="1639040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2800" dirty="0">
                <a:latin typeface="Poppins" pitchFamily="2" charset="77"/>
                <a:cs typeface="Poppins" pitchFamily="2" charset="77"/>
              </a:rPr>
              <a:t>part 2</a:t>
            </a:r>
            <a:br>
              <a:rPr lang="en-US" sz="2800" dirty="0">
                <a:latin typeface="Poppins" pitchFamily="2" charset="77"/>
                <a:cs typeface="Poppins" pitchFamily="2" charset="77"/>
              </a:rPr>
            </a:br>
            <a:r>
              <a:rPr lang="en-US" sz="2800" b="1" dirty="0">
                <a:latin typeface="Poppins" pitchFamily="2" charset="77"/>
                <a:cs typeface="Poppins" pitchFamily="2" charset="77"/>
              </a:rPr>
              <a:t>High-performance computing </a:t>
            </a:r>
            <a:r>
              <a:rPr lang="en-US" sz="2800" dirty="0">
                <a:latin typeface="Poppins" pitchFamily="2" charset="77"/>
                <a:cs typeface="Poppins" pitchFamily="2" charset="77"/>
              </a:rPr>
              <a:t>/ Tony Payne &amp; Steph Cornford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D2B81-0634-494E-02D9-14720F0A0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3500"/>
            <a:ext cx="10515600" cy="4667250"/>
          </a:xfrm>
        </p:spPr>
        <p:txBody>
          <a:bodyPr>
            <a:normAutofit/>
          </a:bodyPr>
          <a:lstStyle/>
          <a:p>
            <a:pPr marL="342900" lvl="0" indent="-342900">
              <a:buFont typeface="Symbol" pitchFamily="2" charset="2"/>
              <a:buChar char=""/>
            </a:pPr>
            <a:r>
              <a:rPr lang="en-GB" sz="2000" dirty="0">
                <a:solidFill>
                  <a:srgbClr val="000000"/>
                </a:solidFill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Week 7 (</a:t>
            </a:r>
            <a:r>
              <a:rPr lang="en-GB" sz="2000" dirty="0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Wed, </a:t>
            </a:r>
            <a:r>
              <a:rPr lang="en-GB" sz="2000" dirty="0">
                <a:solidFill>
                  <a:srgbClr val="000000"/>
                </a:solidFill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9 November):</a:t>
            </a:r>
            <a:endParaRPr lang="en-GB" sz="2000" dirty="0">
              <a:effectLst/>
              <a:latin typeface="Poppins" pitchFamily="2" charset="77"/>
              <a:ea typeface="Calibri" panose="020F0502020204030204" pitchFamily="34" charset="0"/>
              <a:cs typeface="Poppins" pitchFamily="2" charset="77"/>
            </a:endParaRPr>
          </a:p>
          <a:p>
            <a:pPr marL="742950" lvl="1" indent="-285750">
              <a:buFont typeface="Courier New" panose="02070309020205020404" pitchFamily="49" charset="0"/>
              <a:buChar char="—"/>
            </a:pPr>
            <a:r>
              <a:rPr lang="en-GB" sz="2000" b="1" dirty="0">
                <a:solidFill>
                  <a:srgbClr val="2F5597"/>
                </a:solidFill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Lecture 7: Profiling, debugging and IDEs (Steph)</a:t>
            </a:r>
            <a:endParaRPr lang="en-GB" sz="2000" dirty="0">
              <a:solidFill>
                <a:srgbClr val="2F5597"/>
              </a:solidFill>
              <a:effectLst/>
              <a:latin typeface="Poppins" pitchFamily="2" charset="77"/>
              <a:ea typeface="Calibri" panose="020F0502020204030204" pitchFamily="34" charset="0"/>
              <a:cs typeface="Poppins" pitchFamily="2" charset="77"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en-GB" sz="2000" dirty="0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Week 8 (Wed, 16 November):</a:t>
            </a:r>
          </a:p>
          <a:p>
            <a:pPr marL="742950" lvl="1" indent="-285750">
              <a:buFont typeface="Courier New" panose="02070309020205020404" pitchFamily="49" charset="0"/>
              <a:buChar char="—"/>
            </a:pPr>
            <a:r>
              <a:rPr lang="en-GB" sz="2000" b="1" dirty="0">
                <a:solidFill>
                  <a:srgbClr val="2F5597"/>
                </a:solidFill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Lecture 8: Version control with git and GitHub (Steph)</a:t>
            </a:r>
            <a:endParaRPr lang="en-GB" sz="2000" dirty="0">
              <a:solidFill>
                <a:srgbClr val="2F5597"/>
              </a:solidFill>
              <a:effectLst/>
              <a:latin typeface="Poppins" pitchFamily="2" charset="77"/>
              <a:ea typeface="Calibri" panose="020F0502020204030204" pitchFamily="34" charset="0"/>
              <a:cs typeface="Poppins" pitchFamily="2" charset="77"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en-GB" sz="2000" dirty="0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Week 9 (Wed, 23 November):</a:t>
            </a:r>
          </a:p>
          <a:p>
            <a:pPr marL="742950" lvl="1" indent="-285750">
              <a:buFont typeface="Courier New" panose="02070309020205020404" pitchFamily="49" charset="0"/>
              <a:buChar char="—"/>
            </a:pPr>
            <a:r>
              <a:rPr lang="en-GB" sz="2000" b="1" dirty="0">
                <a:solidFill>
                  <a:srgbClr val="2F5597"/>
                </a:solidFill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Lecture 9: Linux introduction (Tony)</a:t>
            </a:r>
            <a:endParaRPr lang="en-GB" sz="2000" dirty="0">
              <a:solidFill>
                <a:srgbClr val="2F5597"/>
              </a:solidFill>
              <a:effectLst/>
              <a:latin typeface="Poppins" pitchFamily="2" charset="77"/>
              <a:ea typeface="Calibri" panose="020F0502020204030204" pitchFamily="34" charset="0"/>
              <a:cs typeface="Poppins" pitchFamily="2" charset="77"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en-GB" sz="2000" dirty="0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Week 10 (Wed, 30 November):</a:t>
            </a:r>
          </a:p>
          <a:p>
            <a:pPr marL="742950" lvl="1" indent="-285750">
              <a:buFont typeface="Courier New" panose="02070309020205020404" pitchFamily="49" charset="0"/>
              <a:buChar char="—"/>
            </a:pPr>
            <a:r>
              <a:rPr lang="en-GB" sz="2000" b="1" dirty="0">
                <a:solidFill>
                  <a:srgbClr val="2F5597"/>
                </a:solidFill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Lecture 10: Using high-performance computing (Tony)</a:t>
            </a:r>
            <a:endParaRPr lang="en-GB" sz="2000" dirty="0">
              <a:solidFill>
                <a:srgbClr val="2F5597"/>
              </a:solidFill>
              <a:effectLst/>
              <a:latin typeface="Poppins" pitchFamily="2" charset="77"/>
              <a:ea typeface="Calibri" panose="020F0502020204030204" pitchFamily="34" charset="0"/>
              <a:cs typeface="Poppins" pitchFamily="2" charset="77"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en-GB" sz="2000" dirty="0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Week 11 (Wed, 7 December):</a:t>
            </a:r>
          </a:p>
          <a:p>
            <a:pPr marL="742950" lvl="1" indent="-285750">
              <a:buFont typeface="Courier New" panose="02070309020205020404" pitchFamily="49" charset="0"/>
              <a:buChar char="—"/>
            </a:pPr>
            <a:r>
              <a:rPr lang="en-GB" sz="2000" b="1" dirty="0">
                <a:solidFill>
                  <a:srgbClr val="2F5597"/>
                </a:solidFill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Lecture 11: Parallelising code (Steph)</a:t>
            </a:r>
            <a:endParaRPr lang="en-GB" sz="2000" dirty="0">
              <a:solidFill>
                <a:srgbClr val="2F5597"/>
              </a:solidFill>
              <a:effectLst/>
              <a:latin typeface="Poppins" pitchFamily="2" charset="77"/>
              <a:ea typeface="Calibri" panose="020F0502020204030204" pitchFamily="34" charset="0"/>
              <a:cs typeface="Poppins" pitchFamily="2" charset="77"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en-GB" sz="2000" dirty="0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Week 12 (Wed, 14 December):</a:t>
            </a:r>
          </a:p>
          <a:p>
            <a:pPr marL="742950" lvl="1" indent="-285750">
              <a:buFont typeface="Courier New" panose="02070309020205020404" pitchFamily="49" charset="0"/>
              <a:buChar char="—"/>
            </a:pPr>
            <a:r>
              <a:rPr lang="en-GB" sz="2000" b="1" dirty="0">
                <a:solidFill>
                  <a:srgbClr val="2F5597"/>
                </a:solidFill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Lecture 12: Review of Part 2 and introduction to assessment #2</a:t>
            </a:r>
            <a:endParaRPr lang="en-GB" sz="2000" dirty="0">
              <a:solidFill>
                <a:srgbClr val="2F5597"/>
              </a:solidFill>
              <a:effectLst/>
              <a:latin typeface="Poppins" pitchFamily="2" charset="77"/>
              <a:ea typeface="Calibri" panose="020F0502020204030204" pitchFamily="34" charset="0"/>
              <a:cs typeface="Poppins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52E9A7-2FB5-C26F-B34D-77574829589B}"/>
              </a:ext>
            </a:extLst>
          </p:cNvPr>
          <p:cNvSpPr txBox="1"/>
          <p:nvPr/>
        </p:nvSpPr>
        <p:spPr>
          <a:xfrm>
            <a:off x="546970" y="1368611"/>
            <a:ext cx="9387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exact order might change at a later stage </a:t>
            </a:r>
          </a:p>
        </p:txBody>
      </p:sp>
    </p:spTree>
    <p:extLst>
      <p:ext uri="{BB962C8B-B14F-4D97-AF65-F5344CB8AC3E}">
        <p14:creationId xmlns:p14="http://schemas.microsoft.com/office/powerpoint/2010/main" val="3202415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3AC8FE5C-B757-1111-E219-8088E0632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5200" dirty="0">
                <a:latin typeface="Poppins" pitchFamily="2" charset="77"/>
                <a:cs typeface="Poppins" pitchFamily="2" charset="77"/>
              </a:rPr>
              <a:t>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D2B81-0634-494E-02D9-14720F0A0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15000"/>
              </a:lnSpc>
              <a:buFontTx/>
              <a:buChar char="-"/>
            </a:pPr>
            <a:r>
              <a:rPr lang="en-GB" sz="1800" b="1" dirty="0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Part 1 (Python for Geographic Data Science):</a:t>
            </a:r>
          </a:p>
          <a:p>
            <a:pPr lvl="1">
              <a:lnSpc>
                <a:spcPct val="115000"/>
              </a:lnSpc>
              <a:buFontTx/>
              <a:buChar char="-"/>
            </a:pPr>
            <a:r>
              <a:rPr lang="en-GB" sz="2000" dirty="0"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apply skills from first part of the unit to analyse a geospatial data set</a:t>
            </a:r>
          </a:p>
          <a:p>
            <a:pPr lvl="1">
              <a:lnSpc>
                <a:spcPct val="115000"/>
              </a:lnSpc>
              <a:buFontTx/>
              <a:buChar char="-"/>
            </a:pPr>
            <a:r>
              <a:rPr lang="en-GB" sz="2000" dirty="0"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n</a:t>
            </a:r>
            <a:r>
              <a:rPr lang="en-GB" sz="2000" dirty="0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otebook (</a:t>
            </a:r>
            <a:r>
              <a:rPr lang="en-GB" sz="2000" dirty="0" err="1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Code+Figures</a:t>
            </a:r>
            <a:r>
              <a:rPr lang="en-GB" sz="2000" dirty="0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) + 2000-word essay/practical report: 50%</a:t>
            </a:r>
          </a:p>
          <a:p>
            <a:pPr lvl="1">
              <a:lnSpc>
                <a:spcPct val="115000"/>
              </a:lnSpc>
              <a:buFontTx/>
              <a:buChar char="-"/>
            </a:pPr>
            <a:r>
              <a:rPr lang="en-GB" sz="2000" b="1" dirty="0">
                <a:solidFill>
                  <a:srgbClr val="FF0000"/>
                </a:solidFill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introduced in week 6 with hand-in date in mid-November</a:t>
            </a:r>
          </a:p>
          <a:p>
            <a:pPr marL="457200" lvl="1" indent="0">
              <a:lnSpc>
                <a:spcPct val="115000"/>
              </a:lnSpc>
              <a:buNone/>
            </a:pPr>
            <a:endParaRPr lang="en-GB" sz="1400" b="1" dirty="0">
              <a:solidFill>
                <a:srgbClr val="FF0000"/>
              </a:solidFill>
              <a:effectLst/>
              <a:latin typeface="Poppins" pitchFamily="2" charset="77"/>
              <a:ea typeface="Calibri" panose="020F0502020204030204" pitchFamily="34" charset="0"/>
              <a:cs typeface="Poppins" pitchFamily="2" charset="77"/>
            </a:endParaRPr>
          </a:p>
          <a:p>
            <a:pPr>
              <a:lnSpc>
                <a:spcPct val="115000"/>
              </a:lnSpc>
              <a:buFontTx/>
              <a:buChar char="-"/>
            </a:pPr>
            <a:r>
              <a:rPr lang="en-GB" sz="1800" b="1" dirty="0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Part 2 (High-performance computing):</a:t>
            </a:r>
          </a:p>
          <a:p>
            <a:pPr lvl="1">
              <a:lnSpc>
                <a:spcPct val="115000"/>
              </a:lnSpc>
              <a:buFontTx/>
              <a:buChar char="-"/>
            </a:pPr>
            <a:r>
              <a:rPr lang="en-GB" sz="2000" dirty="0"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version-controlled code development and debugging</a:t>
            </a:r>
          </a:p>
          <a:p>
            <a:pPr lvl="1">
              <a:lnSpc>
                <a:spcPct val="115000"/>
              </a:lnSpc>
              <a:buFontTx/>
              <a:buChar char="-"/>
            </a:pPr>
            <a:r>
              <a:rPr lang="en-GB" sz="2000" dirty="0"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w</a:t>
            </a:r>
            <a:r>
              <a:rPr lang="en-GB" sz="2000" dirty="0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ritten code + 2000-word essay/practical report: 50%</a:t>
            </a:r>
          </a:p>
          <a:p>
            <a:pPr lvl="1">
              <a:lnSpc>
                <a:spcPct val="115000"/>
              </a:lnSpc>
              <a:buFontTx/>
              <a:buChar char="-"/>
            </a:pPr>
            <a:r>
              <a:rPr lang="en-GB" sz="2000" b="1" dirty="0">
                <a:solidFill>
                  <a:srgbClr val="FF0000"/>
                </a:solidFill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introduced in week 12 with hand-in date in mid-January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FC7299-C610-4224-B14D-6DC2F357B818}"/>
              </a:ext>
            </a:extLst>
          </p:cNvPr>
          <p:cNvSpPr txBox="1"/>
          <p:nvPr/>
        </p:nvSpPr>
        <p:spPr>
          <a:xfrm>
            <a:off x="838199" y="5976908"/>
            <a:ext cx="1039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oppins" pitchFamily="2" charset="77"/>
                <a:cs typeface="Poppins" pitchFamily="2" charset="77"/>
              </a:rPr>
              <a:t>exact hand-in dates will be announced in upcoming lecture and on Blackboard</a:t>
            </a:r>
          </a:p>
        </p:txBody>
      </p:sp>
    </p:spTree>
    <p:extLst>
      <p:ext uri="{BB962C8B-B14F-4D97-AF65-F5344CB8AC3E}">
        <p14:creationId xmlns:p14="http://schemas.microsoft.com/office/powerpoint/2010/main" val="260777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3AC8FE5C-B757-1111-E219-8088E0632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5200" dirty="0">
                <a:latin typeface="Poppins" pitchFamily="2" charset="77"/>
                <a:cs typeface="Poppins" pitchFamily="2" charset="77"/>
              </a:rPr>
              <a:t>Why do we learn Python?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D2B81-0634-494E-02D9-14720F0A0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620142"/>
            <a:ext cx="4316840" cy="460529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  <a:spcAft>
                <a:spcPts val="1600"/>
              </a:spcAft>
              <a:buFontTx/>
              <a:buChar char="-"/>
            </a:pPr>
            <a:r>
              <a:rPr lang="en-GB" sz="2100" dirty="0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a programming language allows us to give a set of instructions to a computer</a:t>
            </a:r>
          </a:p>
          <a:p>
            <a:pPr>
              <a:lnSpc>
                <a:spcPct val="110000"/>
              </a:lnSpc>
              <a:spcAft>
                <a:spcPts val="1000"/>
              </a:spcAft>
              <a:buFontTx/>
              <a:buChar char="-"/>
            </a:pPr>
            <a:r>
              <a:rPr lang="en-GB" sz="2100" dirty="0"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so which is the best programming language?</a:t>
            </a:r>
          </a:p>
          <a:p>
            <a:pPr marL="540000" lvl="1">
              <a:lnSpc>
                <a:spcPct val="110000"/>
              </a:lnSpc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GB" sz="1700" dirty="0">
                <a:solidFill>
                  <a:srgbClr val="2F5597"/>
                </a:solidFill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counter question: Which is the best human language?</a:t>
            </a:r>
          </a:p>
          <a:p>
            <a:pPr>
              <a:lnSpc>
                <a:spcPct val="110000"/>
              </a:lnSpc>
              <a:spcAft>
                <a:spcPts val="1000"/>
              </a:spcAft>
              <a:buFontTx/>
              <a:buChar char="-"/>
            </a:pPr>
            <a:r>
              <a:rPr lang="en-GB" sz="2100" dirty="0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it depends on the purpose, but Python is a very popular choice because:</a:t>
            </a:r>
          </a:p>
          <a:p>
            <a:pPr marL="540000" lvl="1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FontTx/>
              <a:buChar char="-"/>
            </a:pPr>
            <a:r>
              <a:rPr lang="en-GB" sz="1700" dirty="0">
                <a:solidFill>
                  <a:srgbClr val="2F5597"/>
                </a:solidFill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general-purpose and open-source</a:t>
            </a:r>
          </a:p>
          <a:p>
            <a:pPr marL="540000" lvl="1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FontTx/>
              <a:buChar char="-"/>
            </a:pPr>
            <a:r>
              <a:rPr lang="en-GB" sz="1700" dirty="0">
                <a:solidFill>
                  <a:srgbClr val="2F5597"/>
                </a:solidFill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high-level language</a:t>
            </a:r>
          </a:p>
          <a:p>
            <a:pPr marL="540000" lvl="1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FontTx/>
              <a:buChar char="-"/>
            </a:pPr>
            <a:r>
              <a:rPr lang="en-GB" sz="1700" dirty="0">
                <a:solidFill>
                  <a:srgbClr val="2F5597"/>
                </a:solidFill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interpreted language</a:t>
            </a:r>
            <a:endParaRPr lang="en-GB" sz="1700" dirty="0">
              <a:solidFill>
                <a:srgbClr val="2F5597"/>
              </a:solidFill>
              <a:effectLst/>
              <a:latin typeface="Poppins" pitchFamily="2" charset="77"/>
              <a:ea typeface="Calibri" panose="020F0502020204030204" pitchFamily="34" charset="0"/>
              <a:cs typeface="Poppins" pitchFamily="2" charset="77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700DFD9-7EC9-028D-3B08-DC332472FFD9}"/>
              </a:ext>
            </a:extLst>
          </p:cNvPr>
          <p:cNvGrpSpPr/>
          <p:nvPr/>
        </p:nvGrpSpPr>
        <p:grpSpPr>
          <a:xfrm>
            <a:off x="6004415" y="1782981"/>
            <a:ext cx="5396715" cy="4137548"/>
            <a:chOff x="6004415" y="1782981"/>
            <a:chExt cx="5396715" cy="413754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DBE4669-D0E2-FC37-EB79-9D0873061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4415" y="1782981"/>
              <a:ext cx="5396715" cy="384516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E9C929B-6FE4-2F80-6127-7893EA99576B}"/>
                </a:ext>
              </a:extLst>
            </p:cNvPr>
            <p:cNvSpPr txBox="1"/>
            <p:nvPr/>
          </p:nvSpPr>
          <p:spPr>
            <a:xfrm>
              <a:off x="6137160" y="5628141"/>
              <a:ext cx="513122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https://</a:t>
              </a:r>
              <a:r>
                <a:rPr lang="en-US" sz="13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www.statista.com</a:t>
              </a:r>
              <a:r>
                <a:rPr lang="en-US" sz="13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/chart/16567/popular-programming-languages/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387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53D4357C-4E5C-6811-CDCA-EF0D69A5C3E7}"/>
              </a:ext>
            </a:extLst>
          </p:cNvPr>
          <p:cNvSpPr txBox="1">
            <a:spLocks/>
          </p:cNvSpPr>
          <p:nvPr/>
        </p:nvSpPr>
        <p:spPr>
          <a:xfrm>
            <a:off x="643467" y="75156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Poppins" pitchFamily="2" charset="77"/>
                <a:cs typeface="Poppins" pitchFamily="2" charset="77"/>
              </a:rPr>
              <a:t>1. Python is </a:t>
            </a:r>
            <a:r>
              <a:rPr lang="en-GB" sz="3600" dirty="0">
                <a:latin typeface="Poppins" pitchFamily="2" charset="77"/>
                <a:cs typeface="Poppins" pitchFamily="2" charset="77"/>
              </a:rPr>
              <a:t>g</a:t>
            </a:r>
            <a:r>
              <a:rPr lang="en-GB" sz="3600" dirty="0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eneral-purpose and open-source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629467-5287-73FA-295E-FD251679E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541" y="1223419"/>
            <a:ext cx="5489105" cy="51658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A2FF18-AA48-D069-4D33-F9410C591752}"/>
              </a:ext>
            </a:extLst>
          </p:cNvPr>
          <p:cNvSpPr txBox="1"/>
          <p:nvPr/>
        </p:nvSpPr>
        <p:spPr>
          <a:xfrm>
            <a:off x="7602637" y="6486501"/>
            <a:ext cx="4472385" cy="296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www.jetbrains.com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lp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/python-developers-survey-2020/</a:t>
            </a:r>
          </a:p>
        </p:txBody>
      </p:sp>
    </p:spTree>
    <p:extLst>
      <p:ext uri="{BB962C8B-B14F-4D97-AF65-F5344CB8AC3E}">
        <p14:creationId xmlns:p14="http://schemas.microsoft.com/office/powerpoint/2010/main" val="742237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BAC116-6B63-9905-2DEA-C0D8E9961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124" y="981944"/>
            <a:ext cx="8865993" cy="5319596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53D4357C-4E5C-6811-CDCA-EF0D69A5C3E7}"/>
              </a:ext>
            </a:extLst>
          </p:cNvPr>
          <p:cNvSpPr txBox="1">
            <a:spLocks/>
          </p:cNvSpPr>
          <p:nvPr/>
        </p:nvSpPr>
        <p:spPr>
          <a:xfrm>
            <a:off x="643467" y="85155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Poppins" pitchFamily="2" charset="77"/>
                <a:cs typeface="Poppins" pitchFamily="2" charset="77"/>
              </a:rPr>
              <a:t>2. Python is a </a:t>
            </a:r>
            <a:r>
              <a:rPr lang="en-GB" sz="3600" dirty="0">
                <a:latin typeface="Poppins" pitchFamily="2" charset="77"/>
                <a:cs typeface="Poppins" pitchFamily="2" charset="77"/>
              </a:rPr>
              <a:t>h</a:t>
            </a:r>
            <a:r>
              <a:rPr lang="en-GB" sz="3600" dirty="0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igh-level Language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F36860-44A8-E3DE-63C6-75A67E4E87BE}"/>
              </a:ext>
            </a:extLst>
          </p:cNvPr>
          <p:cNvSpPr txBox="1"/>
          <p:nvPr/>
        </p:nvSpPr>
        <p:spPr>
          <a:xfrm>
            <a:off x="10115635" y="1600186"/>
            <a:ext cx="1478070" cy="492443"/>
          </a:xfrm>
          <a:prstGeom prst="rect">
            <a:avLst/>
          </a:prstGeom>
          <a:noFill/>
          <a:ln w="57150">
            <a:solidFill>
              <a:srgbClr val="003471"/>
            </a:solidFill>
          </a:ln>
        </p:spPr>
        <p:txBody>
          <a:bodyPr wrap="square" rtlCol="0">
            <a:spAutoFit/>
          </a:bodyPr>
          <a:lstStyle/>
          <a:p>
            <a:r>
              <a:rPr lang="en-US" sz="2600" b="1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2600" b="1" dirty="0">
                <a:solidFill>
                  <a:srgbClr val="EE1259"/>
                </a:solidFill>
                <a:latin typeface="Poppins" pitchFamily="2" charset="77"/>
                <a:cs typeface="Poppins" pitchFamily="2" charset="77"/>
              </a:rPr>
              <a:t>Python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C79AFF-1574-D5BF-9B6A-1116BABECCBA}"/>
              </a:ext>
            </a:extLst>
          </p:cNvPr>
          <p:cNvSpPr txBox="1"/>
          <p:nvPr/>
        </p:nvSpPr>
        <p:spPr>
          <a:xfrm>
            <a:off x="9415309" y="1600186"/>
            <a:ext cx="383378" cy="492443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003471"/>
                </a:solidFill>
                <a:latin typeface="Poppins" pitchFamily="2" charset="77"/>
                <a:cs typeface="Poppins" pitchFamily="2" charset="77"/>
              </a:rPr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329ACF-E121-D4AE-E496-8830CB627E53}"/>
              </a:ext>
            </a:extLst>
          </p:cNvPr>
          <p:cNvSpPr txBox="1"/>
          <p:nvPr/>
        </p:nvSpPr>
        <p:spPr>
          <a:xfrm>
            <a:off x="6430397" y="6486501"/>
            <a:ext cx="564462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</a:t>
            </a:r>
            <a:r>
              <a:rPr 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www.btechsmartclass.com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c_programming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/C-Computer-</a:t>
            </a:r>
            <a:r>
              <a:rPr 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Languages.html</a:t>
            </a:r>
            <a:endParaRPr lang="en-US" sz="1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758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53D4357C-4E5C-6811-CDCA-EF0D69A5C3E7}"/>
              </a:ext>
            </a:extLst>
          </p:cNvPr>
          <p:cNvSpPr txBox="1">
            <a:spLocks/>
          </p:cNvSpPr>
          <p:nvPr/>
        </p:nvSpPr>
        <p:spPr>
          <a:xfrm>
            <a:off x="643467" y="85155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Poppins" pitchFamily="2" charset="77"/>
                <a:cs typeface="Poppins" pitchFamily="2" charset="77"/>
              </a:rPr>
              <a:t>3. Python is an </a:t>
            </a:r>
            <a:r>
              <a:rPr lang="en-GB" sz="3600" dirty="0">
                <a:latin typeface="Poppins" pitchFamily="2" charset="77"/>
                <a:cs typeface="Poppins" pitchFamily="2" charset="77"/>
              </a:rPr>
              <a:t>i</a:t>
            </a:r>
            <a:r>
              <a:rPr lang="en-GB" sz="3600" dirty="0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nterpreted Language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107805-7C57-EA60-F65B-212790211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333" y="1107828"/>
            <a:ext cx="7245297" cy="52338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C59A40-A1F3-4735-E892-125AFE72B3E7}"/>
              </a:ext>
            </a:extLst>
          </p:cNvPr>
          <p:cNvSpPr txBox="1"/>
          <p:nvPr/>
        </p:nvSpPr>
        <p:spPr>
          <a:xfrm>
            <a:off x="7963632" y="6480457"/>
            <a:ext cx="398199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www.altexsoft.com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/blog/python-pros-and-cons/</a:t>
            </a:r>
          </a:p>
        </p:txBody>
      </p:sp>
    </p:spTree>
    <p:extLst>
      <p:ext uri="{BB962C8B-B14F-4D97-AF65-F5344CB8AC3E}">
        <p14:creationId xmlns:p14="http://schemas.microsoft.com/office/powerpoint/2010/main" val="194220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3AC8FE5C-B757-1111-E219-8088E0632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56634"/>
            <a:ext cx="10905066" cy="1135737"/>
          </a:xfrm>
        </p:spPr>
        <p:txBody>
          <a:bodyPr>
            <a:normAutofit/>
          </a:bodyPr>
          <a:lstStyle/>
          <a:p>
            <a:r>
              <a:rPr lang="en-US" sz="5200" dirty="0">
                <a:latin typeface="Poppins" pitchFamily="2" charset="77"/>
                <a:cs typeface="Poppins" pitchFamily="2" charset="77"/>
              </a:rPr>
              <a:t>Why do we learn Python?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D2B81-0634-494E-02D9-14720F0A0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6" y="1518542"/>
            <a:ext cx="10340909" cy="4605293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-GB" sz="2000" dirty="0">
                <a:solidFill>
                  <a:srgbClr val="2F5597"/>
                </a:solidFill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1. general-purpose and open-source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FontTx/>
              <a:buChar char="-"/>
            </a:pPr>
            <a:r>
              <a:rPr lang="en-GB" sz="2000" dirty="0"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flexible and widely used with a large and active community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FontTx/>
              <a:buChar char="-"/>
            </a:pPr>
            <a:r>
              <a:rPr lang="en-GB" sz="2000" dirty="0"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de facto standard in data science and machine learning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None/>
            </a:pPr>
            <a:endParaRPr lang="en-GB" sz="2000" dirty="0">
              <a:latin typeface="Poppins" pitchFamily="2" charset="77"/>
              <a:ea typeface="Calibri" panose="020F0502020204030204" pitchFamily="34" charset="0"/>
              <a:cs typeface="Poppins" pitchFamily="2" charset="77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-GB" sz="2000" dirty="0">
                <a:solidFill>
                  <a:srgbClr val="2F5597"/>
                </a:solidFill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2. high-level language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FontTx/>
              <a:buChar char="-"/>
            </a:pPr>
            <a:r>
              <a:rPr lang="en-GB" sz="2000" dirty="0"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simplified syntax (i.e. language rules) make it easy to learn for beginners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FontTx/>
              <a:buChar char="-"/>
            </a:pPr>
            <a:r>
              <a:rPr lang="en-GB" sz="2000" dirty="0"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high readability (e.g. no need to declare variable types = dynamic typing)</a:t>
            </a:r>
          </a:p>
          <a:p>
            <a:pPr marL="311400" indent="-457200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</a:pPr>
            <a:endParaRPr lang="en-GB" sz="2000" dirty="0">
              <a:solidFill>
                <a:schemeClr val="accent1"/>
              </a:solidFill>
              <a:latin typeface="Poppins" pitchFamily="2" charset="77"/>
              <a:ea typeface="Calibri" panose="020F0502020204030204" pitchFamily="34" charset="0"/>
              <a:cs typeface="Poppins" pitchFamily="2" charset="77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-GB" sz="2000" dirty="0">
                <a:solidFill>
                  <a:srgbClr val="2F5597"/>
                </a:solidFill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3. interpreted language</a:t>
            </a:r>
            <a:endParaRPr lang="en-GB" sz="2000" dirty="0">
              <a:solidFill>
                <a:srgbClr val="2F5597"/>
              </a:solidFill>
              <a:effectLst/>
              <a:latin typeface="Poppins" pitchFamily="2" charset="77"/>
              <a:ea typeface="Calibri" panose="020F0502020204030204" pitchFamily="34" charset="0"/>
              <a:cs typeface="Poppins" pitchFamily="2" charset="77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FontTx/>
              <a:buChar char="-"/>
            </a:pPr>
            <a:r>
              <a:rPr lang="en-GB" sz="2000" dirty="0"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saves you additional compilation step -&gt; rapid development cycle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FontTx/>
              <a:buChar char="-"/>
            </a:pPr>
            <a:r>
              <a:rPr lang="en-GB" sz="2000" dirty="0"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code is interpreted/translated line-by-line -&gt; easier to debug</a:t>
            </a:r>
            <a:endParaRPr lang="en-GB" sz="2000" dirty="0">
              <a:effectLst/>
              <a:latin typeface="Poppins" pitchFamily="2" charset="77"/>
              <a:ea typeface="Calibri" panose="020F0502020204030204" pitchFamily="34" charset="0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7102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3AC8FE5C-B757-1111-E219-8088E0632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542" y="212726"/>
            <a:ext cx="10515600" cy="1026132"/>
          </a:xfrm>
        </p:spPr>
        <p:txBody>
          <a:bodyPr>
            <a:noAutofit/>
          </a:bodyPr>
          <a:lstStyle/>
          <a:p>
            <a:pPr algn="l"/>
            <a:r>
              <a:rPr lang="en-US" sz="5200" dirty="0">
                <a:latin typeface="Poppins" pitchFamily="2" charset="77"/>
                <a:cs typeface="Poppins" pitchFamily="2" charset="77"/>
              </a:rPr>
              <a:t>How do we learn Python?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D2B81-0634-494E-02D9-14720F0A0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541" y="1696233"/>
            <a:ext cx="10986371" cy="21169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b="1" dirty="0"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Joint Learning: </a:t>
            </a:r>
          </a:p>
          <a:p>
            <a:pPr>
              <a:spcBef>
                <a:spcPts val="800"/>
              </a:spcBef>
              <a:buFontTx/>
              <a:buChar char="-"/>
            </a:pPr>
            <a:r>
              <a:rPr lang="en-GB" sz="1600" dirty="0"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new exercises/workbook uploaded to Blackboard every Monday (under Learning Materials)</a:t>
            </a:r>
          </a:p>
          <a:p>
            <a:pPr>
              <a:spcBef>
                <a:spcPts val="800"/>
              </a:spcBef>
              <a:buFontTx/>
              <a:buChar char="-"/>
            </a:pPr>
            <a:r>
              <a:rPr lang="en-GB" sz="1600" dirty="0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~two-hour computer-lab based lecture on </a:t>
            </a:r>
            <a:r>
              <a:rPr lang="en-GB" sz="1600" b="1" dirty="0">
                <a:solidFill>
                  <a:srgbClr val="FF0000"/>
                </a:solidFill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Wednesdays at 9am in the Fry building in LG.21 </a:t>
            </a:r>
            <a:endParaRPr lang="en-GB" sz="1600" b="1" dirty="0">
              <a:effectLst/>
              <a:latin typeface="Poppins" pitchFamily="2" charset="77"/>
              <a:ea typeface="Calibri" panose="020F0502020204030204" pitchFamily="34" charset="0"/>
              <a:cs typeface="Poppins" pitchFamily="2" charset="77"/>
            </a:endParaRPr>
          </a:p>
          <a:p>
            <a:pPr>
              <a:spcBef>
                <a:spcPts val="800"/>
              </a:spcBef>
              <a:buFontTx/>
              <a:buChar char="-"/>
            </a:pPr>
            <a:r>
              <a:rPr lang="en-GB" sz="1600" dirty="0"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introduction of new concepts by lecturer, but focus on solving exercises by writing your own code </a:t>
            </a:r>
          </a:p>
          <a:p>
            <a:pPr>
              <a:spcBef>
                <a:spcPts val="800"/>
              </a:spcBef>
              <a:buFontTx/>
              <a:buChar char="-"/>
            </a:pPr>
            <a:r>
              <a:rPr lang="en-GB" sz="1600" dirty="0"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w</a:t>
            </a:r>
            <a:r>
              <a:rPr lang="en-GB" sz="1600" dirty="0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ork at your own speed and finish exercises during the rest of the week</a:t>
            </a:r>
          </a:p>
          <a:p>
            <a:pPr>
              <a:spcBef>
                <a:spcPts val="800"/>
              </a:spcBef>
              <a:buFontTx/>
              <a:buChar char="-"/>
            </a:pPr>
            <a:r>
              <a:rPr lang="en-GB" sz="1600" dirty="0"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you can bring your own laptop or work on the provided computers </a:t>
            </a:r>
            <a:endParaRPr lang="en-GB" sz="1600" dirty="0">
              <a:effectLst/>
              <a:latin typeface="Poppins" pitchFamily="2" charset="77"/>
              <a:ea typeface="Calibri" panose="020F0502020204030204" pitchFamily="34" charset="0"/>
              <a:cs typeface="Poppins" pitchFamily="2" charset="77"/>
            </a:endParaRPr>
          </a:p>
          <a:p>
            <a:pPr marL="0" indent="0">
              <a:buNone/>
            </a:pPr>
            <a:endParaRPr lang="en-GB" sz="800" dirty="0">
              <a:effectLst/>
              <a:latin typeface="Poppins" pitchFamily="2" charset="77"/>
              <a:ea typeface="Calibri" panose="020F0502020204030204" pitchFamily="34" charset="0"/>
              <a:cs typeface="Poppins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483347-CC6C-3D8B-AA7F-E64CF8D30FE8}"/>
              </a:ext>
            </a:extLst>
          </p:cNvPr>
          <p:cNvSpPr txBox="1"/>
          <p:nvPr/>
        </p:nvSpPr>
        <p:spPr>
          <a:xfrm>
            <a:off x="663542" y="1175531"/>
            <a:ext cx="923682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FF0000"/>
                </a:solidFill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Three important steps : Practice, make mistakes, and practice more!</a:t>
            </a:r>
          </a:p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D259E0-0750-DD77-3DB9-A928C8835E60}"/>
              </a:ext>
            </a:extLst>
          </p:cNvPr>
          <p:cNvSpPr txBox="1">
            <a:spLocks/>
          </p:cNvSpPr>
          <p:nvPr/>
        </p:nvSpPr>
        <p:spPr>
          <a:xfrm>
            <a:off x="663540" y="3860305"/>
            <a:ext cx="10986371" cy="2116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1" dirty="0"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Independent Learning:</a:t>
            </a:r>
          </a:p>
          <a:p>
            <a:pPr>
              <a:spcBef>
                <a:spcPts val="800"/>
              </a:spcBef>
              <a:buFontTx/>
              <a:buChar char="-"/>
            </a:pPr>
            <a:r>
              <a:rPr lang="en-GB" sz="1600" b="1" dirty="0">
                <a:solidFill>
                  <a:srgbClr val="FF0000"/>
                </a:solidFill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technical unit</a:t>
            </a:r>
            <a:r>
              <a:rPr lang="en-GB" sz="1600" dirty="0"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, i.e. time you would normally put into a unit reading relevant text books and literature is spent doing homework/coding exercises</a:t>
            </a:r>
          </a:p>
          <a:p>
            <a:pPr>
              <a:spcBef>
                <a:spcPts val="800"/>
              </a:spcBef>
              <a:buFontTx/>
              <a:buChar char="-"/>
            </a:pPr>
            <a:r>
              <a:rPr lang="en-GB" sz="1600" dirty="0"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amazing, free online resources available; worth to try additional approach to learn coding</a:t>
            </a:r>
          </a:p>
          <a:p>
            <a:pPr>
              <a:spcBef>
                <a:spcPts val="800"/>
              </a:spcBef>
              <a:buFontTx/>
              <a:buChar char="-"/>
            </a:pPr>
            <a:r>
              <a:rPr lang="en-GB" sz="1600" dirty="0"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links to online courses, textbooks and YouTube videos will be added to Blackboard (under Resource lists)</a:t>
            </a:r>
          </a:p>
          <a:p>
            <a:pPr>
              <a:spcBef>
                <a:spcPts val="800"/>
              </a:spcBef>
              <a:buFontTx/>
              <a:buChar char="-"/>
            </a:pPr>
            <a:r>
              <a:rPr lang="en-GB" sz="1600" dirty="0"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maybe you already have small coding project in mind - now would be a great time to get started!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800" dirty="0">
              <a:latin typeface="Poppins" pitchFamily="2" charset="77"/>
              <a:ea typeface="Calibri" panose="020F0502020204030204" pitchFamily="34" charset="0"/>
              <a:cs typeface="Poppins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29061-A8F0-4342-FA46-224D673A4F15}"/>
              </a:ext>
            </a:extLst>
          </p:cNvPr>
          <p:cNvSpPr txBox="1"/>
          <p:nvPr/>
        </p:nvSpPr>
        <p:spPr>
          <a:xfrm>
            <a:off x="897852" y="5905204"/>
            <a:ext cx="10396296" cy="7694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20 credit </a:t>
            </a:r>
            <a:r>
              <a:rPr lang="en-GB" sz="2200" dirty="0">
                <a:solidFill>
                  <a:srgbClr val="FF0000"/>
                </a:solidFill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points unit -&gt; ~200 hours to complete, made up of </a:t>
            </a:r>
            <a:r>
              <a:rPr lang="en-GB" sz="2200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contact time, directed learning tasks, independent learning and assessment activity</a:t>
            </a:r>
          </a:p>
        </p:txBody>
      </p:sp>
    </p:spTree>
    <p:extLst>
      <p:ext uri="{BB962C8B-B14F-4D97-AF65-F5344CB8AC3E}">
        <p14:creationId xmlns:p14="http://schemas.microsoft.com/office/powerpoint/2010/main" val="144302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  <p:bldP spid="2" grpId="0"/>
      <p:bldP spid="8" grpId="0" uiExpand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3AC8FE5C-B757-1111-E219-8088E0632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542" y="339726"/>
            <a:ext cx="10515600" cy="1026132"/>
          </a:xfrm>
        </p:spPr>
        <p:txBody>
          <a:bodyPr>
            <a:noAutofit/>
          </a:bodyPr>
          <a:lstStyle/>
          <a:p>
            <a:pPr algn="l"/>
            <a:r>
              <a:rPr lang="en-US" sz="5200" dirty="0">
                <a:latin typeface="Poppins" pitchFamily="2" charset="77"/>
                <a:cs typeface="Poppins" pitchFamily="2" charset="77"/>
              </a:rPr>
              <a:t>Workspaces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D2B81-0634-494E-02D9-14720F0A0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541" y="1696233"/>
            <a:ext cx="10986371" cy="21169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b="1" dirty="0"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Joint Learning: </a:t>
            </a:r>
          </a:p>
          <a:p>
            <a:pPr>
              <a:spcBef>
                <a:spcPts val="1500"/>
              </a:spcBef>
              <a:buFontTx/>
              <a:buChar char="-"/>
            </a:pPr>
            <a:r>
              <a:rPr lang="en-GB" sz="1600" dirty="0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~two-hour computer-lab based lecture on </a:t>
            </a:r>
            <a:r>
              <a:rPr lang="en-GB" sz="1600" b="1" dirty="0">
                <a:solidFill>
                  <a:srgbClr val="FF0000"/>
                </a:solidFill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Wednesdays at 9am in the Fry building in LG.21 </a:t>
            </a:r>
            <a:endParaRPr lang="en-GB" sz="1600" b="1" dirty="0">
              <a:effectLst/>
              <a:latin typeface="Poppins" pitchFamily="2" charset="77"/>
              <a:ea typeface="Calibri" panose="020F0502020204030204" pitchFamily="34" charset="0"/>
              <a:cs typeface="Poppins" pitchFamily="2" charset="77"/>
            </a:endParaRPr>
          </a:p>
          <a:p>
            <a:pPr>
              <a:spcBef>
                <a:spcPts val="1500"/>
              </a:spcBef>
              <a:buFontTx/>
              <a:buChar char="-"/>
            </a:pPr>
            <a:r>
              <a:rPr lang="en-GB" sz="1600" dirty="0"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you can bring your own laptop or work on the provided computers </a:t>
            </a:r>
            <a:endParaRPr lang="en-GB" sz="1600" dirty="0">
              <a:effectLst/>
              <a:latin typeface="Poppins" pitchFamily="2" charset="77"/>
              <a:ea typeface="Calibri" panose="020F0502020204030204" pitchFamily="34" charset="0"/>
              <a:cs typeface="Poppins" pitchFamily="2" charset="77"/>
            </a:endParaRPr>
          </a:p>
          <a:p>
            <a:pPr marL="0" indent="0">
              <a:buNone/>
            </a:pPr>
            <a:endParaRPr lang="en-GB" sz="800" dirty="0">
              <a:effectLst/>
              <a:latin typeface="Poppins" pitchFamily="2" charset="77"/>
              <a:ea typeface="Calibri" panose="020F0502020204030204" pitchFamily="34" charset="0"/>
              <a:cs typeface="Poppins" pitchFamily="2" charset="77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D259E0-0750-DD77-3DB9-A928C8835E60}"/>
              </a:ext>
            </a:extLst>
          </p:cNvPr>
          <p:cNvSpPr txBox="1">
            <a:spLocks/>
          </p:cNvSpPr>
          <p:nvPr/>
        </p:nvSpPr>
        <p:spPr>
          <a:xfrm>
            <a:off x="663540" y="3400466"/>
            <a:ext cx="10986371" cy="2492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1" dirty="0"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Independent Learning:</a:t>
            </a:r>
          </a:p>
          <a:p>
            <a:pPr>
              <a:spcBef>
                <a:spcPts val="1500"/>
              </a:spcBef>
              <a:buFontTx/>
              <a:buChar char="-"/>
            </a:pPr>
            <a:r>
              <a:rPr lang="en-GB" sz="1600" dirty="0"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the Fry computer lab LG.21 is for teaching only</a:t>
            </a:r>
          </a:p>
          <a:p>
            <a:pPr>
              <a:spcBef>
                <a:spcPts val="1500"/>
              </a:spcBef>
              <a:buFontTx/>
              <a:buChar char="-"/>
            </a:pPr>
            <a:r>
              <a:rPr lang="en-GB" sz="1600" dirty="0"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outside of lectures, you have access to identical PCs in:</a:t>
            </a:r>
          </a:p>
          <a:p>
            <a:pPr lvl="1">
              <a:spcBef>
                <a:spcPts val="800"/>
              </a:spcBef>
              <a:buFontTx/>
              <a:buChar char="-"/>
            </a:pPr>
            <a:r>
              <a:rPr lang="en-GB" sz="1600" dirty="0"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Geography MSc study space (next to Fry computer lab, </a:t>
            </a:r>
            <a:r>
              <a:rPr lang="en-GB" sz="1600" b="1" dirty="0"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Math building</a:t>
            </a:r>
            <a:r>
              <a:rPr lang="en-GB" sz="1600" dirty="0"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)</a:t>
            </a:r>
          </a:p>
          <a:p>
            <a:pPr lvl="1">
              <a:spcBef>
                <a:spcPts val="800"/>
              </a:spcBef>
              <a:buFontTx/>
              <a:buChar char="-"/>
            </a:pPr>
            <a:r>
              <a:rPr lang="en-GB" sz="1600" dirty="0" err="1"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Haggett</a:t>
            </a:r>
            <a:r>
              <a:rPr lang="en-GB" sz="1600" dirty="0"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 Computer Lab (room 1.3N, </a:t>
            </a:r>
            <a:r>
              <a:rPr lang="en-GB" sz="1600" b="1" dirty="0"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Geography building</a:t>
            </a:r>
            <a:r>
              <a:rPr lang="en-GB" sz="1600" dirty="0"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)</a:t>
            </a:r>
          </a:p>
          <a:p>
            <a:pPr lvl="1">
              <a:spcBef>
                <a:spcPts val="800"/>
              </a:spcBef>
              <a:buFontTx/>
              <a:buChar char="-"/>
            </a:pPr>
            <a:r>
              <a:rPr lang="en-GB" sz="1600" dirty="0"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Small Computer Room / Mini </a:t>
            </a:r>
            <a:r>
              <a:rPr lang="en-GB" sz="1600" dirty="0" err="1"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Hagget</a:t>
            </a:r>
            <a:r>
              <a:rPr lang="en-GB" sz="1600" dirty="0"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 (room 1.4N, </a:t>
            </a:r>
            <a:r>
              <a:rPr lang="en-GB" sz="1600" b="1" dirty="0"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Geography building</a:t>
            </a:r>
            <a:r>
              <a:rPr lang="en-GB" sz="1600" dirty="0"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)</a:t>
            </a:r>
          </a:p>
          <a:p>
            <a:pPr>
              <a:spcBef>
                <a:spcPts val="1500"/>
              </a:spcBef>
              <a:buFontTx/>
              <a:buChar char="-"/>
            </a:pPr>
            <a:r>
              <a:rPr lang="en-GB" sz="1600" dirty="0"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or continue to work on your own laptop (all software is freely available for Windows, Mac and Linux)</a:t>
            </a:r>
          </a:p>
          <a:p>
            <a:pPr lvl="1">
              <a:spcBef>
                <a:spcPts val="800"/>
              </a:spcBef>
              <a:buFontTx/>
              <a:buChar char="-"/>
            </a:pPr>
            <a:endParaRPr lang="en-GB" sz="1200" dirty="0">
              <a:latin typeface="Poppins" pitchFamily="2" charset="77"/>
              <a:ea typeface="Calibri" panose="020F0502020204030204" pitchFamily="34" charset="0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12243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0F350-CCE1-9E30-8F12-596D7D944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542" y="15071"/>
            <a:ext cx="10515600" cy="1325563"/>
          </a:xfrm>
        </p:spPr>
        <p:txBody>
          <a:bodyPr/>
          <a:lstStyle/>
          <a:p>
            <a:r>
              <a:rPr lang="en-US" dirty="0">
                <a:latin typeface="Poppins" pitchFamily="2" charset="77"/>
                <a:ea typeface="Verdana" panose="020B0604030504040204" pitchFamily="34" charset="0"/>
                <a:cs typeface="Poppins" pitchFamily="2" charset="77"/>
              </a:rPr>
              <a:t>Group exercise: algorithmic thinking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D82E385-03B8-7E69-2906-EE8B3C9C9FA4}"/>
              </a:ext>
            </a:extLst>
          </p:cNvPr>
          <p:cNvSpPr txBox="1">
            <a:spLocks/>
          </p:cNvSpPr>
          <p:nvPr/>
        </p:nvSpPr>
        <p:spPr>
          <a:xfrm>
            <a:off x="663542" y="1075789"/>
            <a:ext cx="10340909" cy="1325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FontTx/>
              <a:buChar char="-"/>
            </a:pPr>
            <a:r>
              <a:rPr lang="en-GB" sz="1800" dirty="0"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before we start coding next week, let’s try to start thinking like a programmer!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FontTx/>
              <a:buChar char="-"/>
            </a:pPr>
            <a:r>
              <a:rPr lang="en-GB" sz="1800" b="1" dirty="0"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Task: </a:t>
            </a:r>
            <a:r>
              <a:rPr lang="en-GB" sz="1800" dirty="0"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Write a set of instructions for a seemingly very easy activity.</a:t>
            </a:r>
          </a:p>
          <a:p>
            <a:pPr marL="432000" lvl="1">
              <a:lnSpc>
                <a:spcPct val="110000"/>
              </a:lnSpc>
              <a:spcBef>
                <a:spcPts val="0"/>
              </a:spcBef>
              <a:buFontTx/>
              <a:buChar char="-"/>
            </a:pPr>
            <a:r>
              <a:rPr lang="en-GB" sz="1400" dirty="0"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use the Padlet link on the right to write your instructions (anonymous, no marking)</a:t>
            </a:r>
          </a:p>
          <a:p>
            <a:pPr marL="432000" lvl="1">
              <a:lnSpc>
                <a:spcPct val="110000"/>
              </a:lnSpc>
              <a:spcBef>
                <a:spcPts val="0"/>
              </a:spcBef>
              <a:buFontTx/>
              <a:buChar char="-"/>
            </a:pPr>
            <a:r>
              <a:rPr lang="en-GB" sz="1400" dirty="0"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you can work and submit your instructions in groups of 2-3 people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15CE537-C108-AF88-9441-C9064F78F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7243" y="5577058"/>
            <a:ext cx="3637060" cy="569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Poppins" pitchFamily="2" charset="77"/>
                <a:cs typeface="Poppins" pitchFamily="2" charset="77"/>
                <a:hlinkClick r:id="rId2"/>
              </a:rPr>
              <a:t>https://uob.padlet.org/sebastiansteinig1/gztdm5ny99dfylxk</a:t>
            </a:r>
            <a:endParaRPr lang="en-US" sz="16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58FB56-DA96-97C2-124C-76DEA46E5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8943" y="2526331"/>
            <a:ext cx="2889515" cy="288951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D2D4B3D-7C2F-1DE1-024E-44C4EE61B5CE}"/>
              </a:ext>
            </a:extLst>
          </p:cNvPr>
          <p:cNvSpPr txBox="1">
            <a:spLocks/>
          </p:cNvSpPr>
          <p:nvPr/>
        </p:nvSpPr>
        <p:spPr>
          <a:xfrm>
            <a:off x="8576643" y="6288525"/>
            <a:ext cx="3014113" cy="569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Poppins" pitchFamily="2" charset="77"/>
                <a:cs typeface="Poppins" pitchFamily="2" charset="77"/>
              </a:rPr>
              <a:t>PW: </a:t>
            </a:r>
            <a:r>
              <a:rPr lang="en-US" sz="1800" dirty="0">
                <a:latin typeface="Poppins" pitchFamily="2" charset="77"/>
                <a:ea typeface="Verdana" panose="020B0604030504040204" pitchFamily="34" charset="0"/>
                <a:cs typeface="Poppins" pitchFamily="2" charset="77"/>
              </a:rPr>
              <a:t>GEOGM0054</a:t>
            </a:r>
            <a:r>
              <a:rPr lang="en-US" sz="1800" dirty="0">
                <a:latin typeface="Poppins" pitchFamily="2" charset="77"/>
                <a:cs typeface="Poppins" pitchFamily="2" charset="77"/>
              </a:rPr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72D13E-589A-06E5-D2A2-003EF1148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817" y="2526331"/>
            <a:ext cx="6437738" cy="420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090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1EE72DD8-C6A9-364E-72E9-3704AACD52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41" r="14940" b="-1"/>
          <a:stretch/>
        </p:blipFill>
        <p:spPr>
          <a:xfrm>
            <a:off x="3460226" y="1777992"/>
            <a:ext cx="2452403" cy="3236400"/>
          </a:xfrm>
          <a:prstGeom prst="rect">
            <a:avLst/>
          </a:prstGeom>
        </p:spPr>
      </p:pic>
      <p:pic>
        <p:nvPicPr>
          <p:cNvPr id="8" name="Content Placeholder 7" descr="A picture containing person, person, posing&#10;&#10;Description automatically generated">
            <a:extLst>
              <a:ext uri="{FF2B5EF4-FFF2-40B4-BE49-F238E27FC236}">
                <a16:creationId xmlns:a16="http://schemas.microsoft.com/office/drawing/2014/main" id="{D9E0A721-A1E0-A321-C415-D3C0E669597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t="8331" r="-2" b="3578"/>
          <a:stretch/>
        </p:blipFill>
        <p:spPr>
          <a:xfrm>
            <a:off x="402578" y="1777992"/>
            <a:ext cx="2455131" cy="324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93C00B9-4BCE-3CBE-CFAD-F71706239C68}"/>
              </a:ext>
            </a:extLst>
          </p:cNvPr>
          <p:cNvSpPr txBox="1"/>
          <p:nvPr/>
        </p:nvSpPr>
        <p:spPr>
          <a:xfrm>
            <a:off x="163278" y="5289583"/>
            <a:ext cx="2933730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Poppins" pitchFamily="2" charset="77"/>
                <a:cs typeface="Poppins" pitchFamily="2" charset="77"/>
              </a:rPr>
              <a:t>Seb</a:t>
            </a:r>
            <a:r>
              <a:rPr lang="en-US" b="1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b="1" dirty="0" err="1">
                <a:latin typeface="Poppins" pitchFamily="2" charset="77"/>
                <a:cs typeface="Poppins" pitchFamily="2" charset="77"/>
              </a:rPr>
              <a:t>Steinig</a:t>
            </a:r>
            <a:endParaRPr lang="en-US" b="1" dirty="0">
              <a:latin typeface="Poppins" pitchFamily="2" charset="77"/>
              <a:cs typeface="Poppins" pitchFamily="2" charset="77"/>
            </a:endParaRPr>
          </a:p>
          <a:p>
            <a:pPr algn="ctr">
              <a:lnSpc>
                <a:spcPct val="150000"/>
              </a:lnSpc>
            </a:pPr>
            <a:r>
              <a:rPr lang="en-US" sz="1400" dirty="0" err="1">
                <a:latin typeface="Poppins" pitchFamily="2" charset="77"/>
                <a:cs typeface="Poppins" pitchFamily="2" charset="77"/>
              </a:rPr>
              <a:t>sebastian.steinig@bristol.ac.uk</a:t>
            </a:r>
            <a:endParaRPr lang="en-US" sz="1400" dirty="0">
              <a:latin typeface="Poppins" pitchFamily="2" charset="77"/>
              <a:cs typeface="Poppins" pitchFamily="2" charset="77"/>
            </a:endParaRPr>
          </a:p>
          <a:p>
            <a:pPr algn="ctr"/>
            <a:r>
              <a:rPr lang="en-US" sz="1400" dirty="0">
                <a:latin typeface="Poppins" pitchFamily="2" charset="77"/>
                <a:cs typeface="Poppins" pitchFamily="2" charset="77"/>
              </a:rPr>
              <a:t>Office hours: Friday 11am-noon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35528B-C693-026B-445F-914A7D58E5BC}"/>
              </a:ext>
            </a:extLst>
          </p:cNvPr>
          <p:cNvSpPr txBox="1"/>
          <p:nvPr/>
        </p:nvSpPr>
        <p:spPr>
          <a:xfrm>
            <a:off x="3219562" y="5289583"/>
            <a:ext cx="2933730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Poppins" pitchFamily="2" charset="77"/>
                <a:cs typeface="Poppins" pitchFamily="2" charset="77"/>
              </a:rPr>
              <a:t> </a:t>
            </a:r>
            <a:r>
              <a:rPr lang="en-GB" sz="1800" b="1" dirty="0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Steph Cornford</a:t>
            </a:r>
            <a:endParaRPr lang="en-US" b="1" dirty="0">
              <a:latin typeface="Poppins" pitchFamily="2" charset="77"/>
              <a:cs typeface="Poppins" pitchFamily="2" charset="77"/>
            </a:endParaRPr>
          </a:p>
          <a:p>
            <a:pPr algn="ctr">
              <a:lnSpc>
                <a:spcPct val="150000"/>
              </a:lnSpc>
            </a:pPr>
            <a:r>
              <a:rPr lang="en-US" sz="1400" dirty="0" err="1">
                <a:latin typeface="Poppins" pitchFamily="2" charset="77"/>
                <a:cs typeface="Poppins" pitchFamily="2" charset="77"/>
              </a:rPr>
              <a:t>s.l.cornford@bristol.ac.uk</a:t>
            </a:r>
            <a:endParaRPr lang="en-US" sz="1400" dirty="0">
              <a:latin typeface="Poppins" pitchFamily="2" charset="77"/>
              <a:cs typeface="Poppins" pitchFamily="2" charset="77"/>
            </a:endParaRPr>
          </a:p>
          <a:p>
            <a:pPr algn="ctr"/>
            <a:r>
              <a:rPr lang="en-US" sz="1400" dirty="0">
                <a:latin typeface="Poppins" pitchFamily="2" charset="77"/>
                <a:cs typeface="Poppins" pitchFamily="2" charset="77"/>
              </a:rPr>
              <a:t>Office hours: Monday 3-4pm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B79032-D19A-0708-5722-DFE3C5E5C501}"/>
              </a:ext>
            </a:extLst>
          </p:cNvPr>
          <p:cNvSpPr txBox="1"/>
          <p:nvPr/>
        </p:nvSpPr>
        <p:spPr>
          <a:xfrm>
            <a:off x="6129040" y="5289583"/>
            <a:ext cx="2933730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Poppins" pitchFamily="2" charset="77"/>
                <a:cs typeface="Poppins" pitchFamily="2" charset="77"/>
              </a:rPr>
              <a:t>Tony Payne</a:t>
            </a:r>
            <a:endParaRPr lang="en-US" b="1" dirty="0">
              <a:latin typeface="Poppins" pitchFamily="2" charset="77"/>
              <a:cs typeface="Poppins" pitchFamily="2" charset="77"/>
            </a:endParaRPr>
          </a:p>
          <a:p>
            <a:pPr algn="ctr">
              <a:lnSpc>
                <a:spcPct val="150000"/>
              </a:lnSpc>
            </a:pPr>
            <a:r>
              <a:rPr lang="en-US" sz="1400" dirty="0">
                <a:latin typeface="Poppins" pitchFamily="2" charset="77"/>
                <a:cs typeface="Poppins" pitchFamily="2" charset="77"/>
              </a:rPr>
              <a:t>a.j.payne@bristol.ac.uk</a:t>
            </a:r>
          </a:p>
          <a:p>
            <a:pPr algn="ctr"/>
            <a:r>
              <a:rPr lang="en-US" sz="1400" dirty="0">
                <a:latin typeface="Poppins" pitchFamily="2" charset="77"/>
                <a:cs typeface="Poppins" pitchFamily="2" charset="77"/>
              </a:rPr>
              <a:t>Office hours: Friday 10-11am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2814C1-038B-EDFF-608D-22173F485255}"/>
              </a:ext>
            </a:extLst>
          </p:cNvPr>
          <p:cNvSpPr txBox="1"/>
          <p:nvPr/>
        </p:nvSpPr>
        <p:spPr>
          <a:xfrm>
            <a:off x="9019905" y="5289583"/>
            <a:ext cx="3086773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Poppins" pitchFamily="2" charset="77"/>
                <a:cs typeface="Poppins" pitchFamily="2" charset="77"/>
              </a:rPr>
              <a:t>Claude de </a:t>
            </a:r>
            <a:r>
              <a:rPr lang="en-GB" b="1" dirty="0" err="1">
                <a:latin typeface="Poppins" pitchFamily="2" charset="77"/>
                <a:cs typeface="Poppins" pitchFamily="2" charset="77"/>
              </a:rPr>
              <a:t>Rijke</a:t>
            </a:r>
            <a:r>
              <a:rPr lang="en-GB" b="1" dirty="0">
                <a:latin typeface="Poppins" pitchFamily="2" charset="77"/>
                <a:cs typeface="Poppins" pitchFamily="2" charset="77"/>
              </a:rPr>
              <a:t>-Thomas </a:t>
            </a:r>
          </a:p>
          <a:p>
            <a:pPr algn="ctr">
              <a:lnSpc>
                <a:spcPct val="150000"/>
              </a:lnSpc>
            </a:pPr>
            <a:r>
              <a:rPr lang="en-US" sz="1400" dirty="0">
                <a:latin typeface="Poppins" pitchFamily="2" charset="77"/>
                <a:cs typeface="Poppins" pitchFamily="2" charset="77"/>
              </a:rPr>
              <a:t>Demonstrator</a:t>
            </a:r>
          </a:p>
          <a:p>
            <a:pPr algn="ctr"/>
            <a:endParaRPr lang="en-US" sz="14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EC3CFE62-DEC3-50BF-AB9D-A8642786362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dirty="0">
                <a:latin typeface="Poppins" pitchFamily="2" charset="77"/>
                <a:cs typeface="Poppins" pitchFamily="2" charset="77"/>
              </a:rPr>
              <a:t>About us</a:t>
            </a:r>
          </a:p>
        </p:txBody>
      </p:sp>
      <p:pic>
        <p:nvPicPr>
          <p:cNvPr id="2" name="Content Placeholder 5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A9B218E1-A7BA-1A42-337A-11C78B41F5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659" t="-316" r="4875" b="316"/>
          <a:stretch/>
        </p:blipFill>
        <p:spPr>
          <a:xfrm>
            <a:off x="9274906" y="1777992"/>
            <a:ext cx="2455131" cy="3236400"/>
          </a:xfrm>
          <a:prstGeom prst="rect">
            <a:avLst/>
          </a:prstGeom>
        </p:spPr>
      </p:pic>
      <p:pic>
        <p:nvPicPr>
          <p:cNvPr id="5" name="Picture 4" descr="A picture containing person, person, bowed instrument&#10;&#10;Description automatically generated">
            <a:extLst>
              <a:ext uri="{FF2B5EF4-FFF2-40B4-BE49-F238E27FC236}">
                <a16:creationId xmlns:a16="http://schemas.microsoft.com/office/drawing/2014/main" id="{2744B863-F0F8-DDB9-296C-9FFB79DF305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2" r="36795"/>
          <a:stretch/>
        </p:blipFill>
        <p:spPr>
          <a:xfrm>
            <a:off x="6472282" y="1810800"/>
            <a:ext cx="2127564" cy="323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867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3A3A8C-5156-5466-78B1-77BE4F251F90}"/>
              </a:ext>
            </a:extLst>
          </p:cNvPr>
          <p:cNvSpPr txBox="1"/>
          <p:nvPr/>
        </p:nvSpPr>
        <p:spPr>
          <a:xfrm>
            <a:off x="9614705" y="6451777"/>
            <a:ext cx="238824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youtu.be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/cDA3_5982h8</a:t>
            </a:r>
          </a:p>
        </p:txBody>
      </p:sp>
      <p:pic>
        <p:nvPicPr>
          <p:cNvPr id="14" name="Online Media 13" descr="Exact Instructions Challenge - THIS is why my kids hate me. | Josh Darnit">
            <a:hlinkClick r:id="" action="ppaction://media"/>
            <a:extLst>
              <a:ext uri="{FF2B5EF4-FFF2-40B4-BE49-F238E27FC236}">
                <a16:creationId xmlns:a16="http://schemas.microsoft.com/office/drawing/2014/main" id="{18AF1FD6-63E0-9122-DBA4-7EEE83166886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03698" y="495151"/>
            <a:ext cx="10384604" cy="586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3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0F350-CCE1-9E30-8F12-596D7D944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816"/>
            <a:ext cx="10515600" cy="1325563"/>
          </a:xfrm>
        </p:spPr>
        <p:txBody>
          <a:bodyPr/>
          <a:lstStyle/>
          <a:p>
            <a:r>
              <a:rPr lang="en-US" sz="4400" dirty="0">
                <a:latin typeface="Poppins" pitchFamily="2" charset="77"/>
                <a:ea typeface="Verdana" panose="020B0604030504040204" pitchFamily="34" charset="0"/>
                <a:cs typeface="Poppins" pitchFamily="2" charset="77"/>
              </a:rPr>
              <a:t>Getting started with Python!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6B19C-A305-E1DA-E6AD-5AC0D8BF4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379"/>
            <a:ext cx="10515600" cy="498719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800" dirty="0">
                <a:latin typeface="Poppins" pitchFamily="2" charset="77"/>
                <a:cs typeface="Poppins" pitchFamily="2" charset="77"/>
              </a:rPr>
              <a:t>we will be using a free tool called </a:t>
            </a:r>
            <a:r>
              <a:rPr lang="en-US" sz="1800" dirty="0" err="1">
                <a:latin typeface="Poppins" pitchFamily="2" charset="77"/>
                <a:cs typeface="Poppins" pitchFamily="2" charset="77"/>
              </a:rPr>
              <a:t>JupyterLab</a:t>
            </a:r>
            <a:r>
              <a:rPr lang="en-US" sz="1800" dirty="0">
                <a:latin typeface="Poppins" pitchFamily="2" charset="77"/>
                <a:cs typeface="Poppins" pitchFamily="2" charset="77"/>
              </a:rPr>
              <a:t> which provides you with a local editor in your web browser where you can write and run Python code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800" dirty="0" err="1">
                <a:latin typeface="Poppins" pitchFamily="2" charset="77"/>
                <a:cs typeface="Poppins" pitchFamily="2" charset="77"/>
              </a:rPr>
              <a:t>JupyterLab</a:t>
            </a:r>
            <a:r>
              <a:rPr lang="en-US" sz="1800" dirty="0">
                <a:latin typeface="Poppins" pitchFamily="2" charset="77"/>
                <a:cs typeface="Poppins" pitchFamily="2" charset="77"/>
              </a:rPr>
              <a:t> should be pre-installed on all </a:t>
            </a:r>
            <a:r>
              <a:rPr lang="en-US" sz="1800" dirty="0" err="1">
                <a:latin typeface="Poppins" pitchFamily="2" charset="77"/>
                <a:cs typeface="Poppins" pitchFamily="2" charset="77"/>
              </a:rPr>
              <a:t>UoB</a:t>
            </a:r>
            <a:r>
              <a:rPr lang="en-US" sz="1800" dirty="0">
                <a:latin typeface="Poppins" pitchFamily="2" charset="77"/>
                <a:cs typeface="Poppins" pitchFamily="2" charset="77"/>
              </a:rPr>
              <a:t> computers in the teaching lab, the MSc study space and the Geography </a:t>
            </a:r>
            <a:r>
              <a:rPr lang="en-US" sz="1800" dirty="0" err="1">
                <a:latin typeface="Poppins" pitchFamily="2" charset="77"/>
                <a:cs typeface="Poppins" pitchFamily="2" charset="77"/>
              </a:rPr>
              <a:t>Haggett</a:t>
            </a:r>
            <a:r>
              <a:rPr lang="en-US" sz="1800" dirty="0">
                <a:latin typeface="Poppins" pitchFamily="2" charset="77"/>
                <a:cs typeface="Poppins" pitchFamily="2" charset="77"/>
              </a:rPr>
              <a:t> Lab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800" dirty="0">
                <a:latin typeface="Poppins" pitchFamily="2" charset="77"/>
                <a:cs typeface="Poppins" pitchFamily="2" charset="77"/>
              </a:rPr>
              <a:t>you can start it by launching the Anaconda Navigator from the Windows start menu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800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if you want to work on your own laptop:</a:t>
            </a:r>
          </a:p>
          <a:p>
            <a:pPr lvl="1">
              <a:lnSpc>
                <a:spcPct val="100000"/>
              </a:lnSpc>
              <a:spcAft>
                <a:spcPts val="500"/>
              </a:spcAft>
            </a:pPr>
            <a:r>
              <a:rPr lang="en-US" sz="1400" dirty="0">
                <a:latin typeface="Poppins" pitchFamily="2" charset="77"/>
                <a:cs typeface="Poppins" pitchFamily="2" charset="77"/>
              </a:rPr>
              <a:t>the easiest way to get access to </a:t>
            </a:r>
            <a:r>
              <a:rPr lang="en-US" sz="1400" dirty="0" err="1">
                <a:latin typeface="Poppins" pitchFamily="2" charset="77"/>
                <a:cs typeface="Poppins" pitchFamily="2" charset="77"/>
              </a:rPr>
              <a:t>JupyterLab</a:t>
            </a:r>
            <a:r>
              <a:rPr lang="en-US" sz="1400" dirty="0">
                <a:latin typeface="Poppins" pitchFamily="2" charset="77"/>
                <a:cs typeface="Poppins" pitchFamily="2" charset="77"/>
              </a:rPr>
              <a:t> is to install Anaconda 3, which is a piece of software which includes Python along with lots of other tools</a:t>
            </a:r>
          </a:p>
          <a:p>
            <a:pPr lvl="1">
              <a:lnSpc>
                <a:spcPct val="100000"/>
              </a:lnSpc>
              <a:spcAft>
                <a:spcPts val="500"/>
              </a:spcAft>
            </a:pPr>
            <a:r>
              <a:rPr lang="en-US" sz="1400" dirty="0">
                <a:latin typeface="Poppins" pitchFamily="2" charset="77"/>
                <a:cs typeface="Poppins" pitchFamily="2" charset="77"/>
              </a:rPr>
              <a:t>it is freely available for Windows, Mac and Linux</a:t>
            </a:r>
          </a:p>
          <a:p>
            <a:pPr lvl="1">
              <a:lnSpc>
                <a:spcPct val="100000"/>
              </a:lnSpc>
              <a:spcAft>
                <a:spcPts val="500"/>
              </a:spcAft>
            </a:pPr>
            <a:r>
              <a:rPr lang="en-US" sz="1400" dirty="0">
                <a:latin typeface="Poppins" pitchFamily="2" charset="77"/>
                <a:cs typeface="Poppins" pitchFamily="2" charset="77"/>
              </a:rPr>
              <a:t>go to </a:t>
            </a:r>
            <a:r>
              <a:rPr lang="en-US" sz="1400" dirty="0">
                <a:latin typeface="Poppins" pitchFamily="2" charset="77"/>
                <a:cs typeface="Poppins" pitchFamily="2" charset="77"/>
                <a:hlinkClick r:id="rId2"/>
              </a:rPr>
              <a:t>https://www.anaconda.com/products/distribution</a:t>
            </a:r>
            <a:r>
              <a:rPr lang="en-US" sz="1400" dirty="0">
                <a:latin typeface="Poppins" pitchFamily="2" charset="77"/>
                <a:cs typeface="Poppins" pitchFamily="2" charset="77"/>
              </a:rPr>
              <a:t> and download the respective anaconda distribution for your operating system</a:t>
            </a:r>
          </a:p>
          <a:p>
            <a:pPr lvl="1">
              <a:lnSpc>
                <a:spcPct val="100000"/>
              </a:lnSpc>
              <a:spcAft>
                <a:spcPts val="2000"/>
              </a:spcAft>
            </a:pPr>
            <a:r>
              <a:rPr lang="en-US" sz="1400" dirty="0">
                <a:latin typeface="Poppins" pitchFamily="2" charset="77"/>
                <a:cs typeface="Poppins" pitchFamily="2" charset="77"/>
              </a:rPr>
              <a:t>open the Anaconda Navigator after the installation has finished</a:t>
            </a:r>
          </a:p>
        </p:txBody>
      </p:sp>
    </p:spTree>
    <p:extLst>
      <p:ext uri="{BB962C8B-B14F-4D97-AF65-F5344CB8AC3E}">
        <p14:creationId xmlns:p14="http://schemas.microsoft.com/office/powerpoint/2010/main" val="3676491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0F350-CCE1-9E30-8F12-596D7D944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817"/>
            <a:ext cx="10515600" cy="60288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Poppins" pitchFamily="2" charset="77"/>
                <a:ea typeface="Verdana" panose="020B0604030504040204" pitchFamily="34" charset="0"/>
                <a:cs typeface="Poppins" pitchFamily="2" charset="77"/>
              </a:rPr>
              <a:t>you should see the window below: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E56F2D-167C-09C0-42C7-C10FDF56F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919019"/>
            <a:ext cx="9216000" cy="575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055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0F350-CCE1-9E30-8F12-596D7D944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817"/>
            <a:ext cx="10515600" cy="602884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latin typeface="Poppins" pitchFamily="2" charset="77"/>
                <a:ea typeface="Verdana" panose="020B0604030504040204" pitchFamily="34" charset="0"/>
                <a:cs typeface="Poppins" pitchFamily="2" charset="77"/>
              </a:rPr>
              <a:t>launching </a:t>
            </a:r>
            <a:r>
              <a:rPr lang="en-US" sz="2400" dirty="0" err="1">
                <a:latin typeface="Poppins" pitchFamily="2" charset="77"/>
                <a:ea typeface="Verdana" panose="020B0604030504040204" pitchFamily="34" charset="0"/>
                <a:cs typeface="Poppins" pitchFamily="2" charset="77"/>
              </a:rPr>
              <a:t>JupyterLab</a:t>
            </a:r>
            <a:r>
              <a:rPr lang="en-US" sz="2400" dirty="0">
                <a:latin typeface="Poppins" pitchFamily="2" charset="77"/>
                <a:ea typeface="Verdana" panose="020B0604030504040204" pitchFamily="34" charset="0"/>
                <a:cs typeface="Poppins" pitchFamily="2" charset="77"/>
              </a:rPr>
              <a:t> from an </a:t>
            </a:r>
            <a:r>
              <a:rPr lang="en-US" sz="2400" dirty="0" err="1">
                <a:latin typeface="Poppins" pitchFamily="2" charset="77"/>
                <a:ea typeface="Verdana" panose="020B0604030504040204" pitchFamily="34" charset="0"/>
                <a:cs typeface="Poppins" pitchFamily="2" charset="77"/>
              </a:rPr>
              <a:t>UoB</a:t>
            </a:r>
            <a:r>
              <a:rPr lang="en-US" sz="2400" dirty="0">
                <a:latin typeface="Poppins" pitchFamily="2" charset="77"/>
                <a:ea typeface="Verdana" panose="020B0604030504040204" pitchFamily="34" charset="0"/>
                <a:cs typeface="Poppins" pitchFamily="2" charset="77"/>
              </a:rPr>
              <a:t> computer might produce this error: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EA3BE9-9A62-D8C1-3309-7A621A07D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870" y="935015"/>
            <a:ext cx="8538259" cy="480277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542B2D0-B87B-302A-6DEB-B4F2F2FA11CB}"/>
              </a:ext>
            </a:extLst>
          </p:cNvPr>
          <p:cNvSpPr txBox="1">
            <a:spLocks/>
          </p:cNvSpPr>
          <p:nvPr/>
        </p:nvSpPr>
        <p:spPr>
          <a:xfrm>
            <a:off x="942371" y="5887655"/>
            <a:ext cx="10515600" cy="798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en-US" sz="2400" dirty="0">
                <a:solidFill>
                  <a:srgbClr val="FF0000"/>
                </a:solidFill>
                <a:latin typeface="Poppins" pitchFamily="2" charset="77"/>
                <a:ea typeface="Verdana" panose="020B0604030504040204" pitchFamily="34" charset="0"/>
                <a:cs typeface="Poppins" pitchFamily="2" charset="77"/>
              </a:rPr>
              <a:t>if this happens, just launch the ‘Notebook’ application instead and change the last part of the URL in your browser from ‘…/tree’ to ‘…/lab’ </a:t>
            </a:r>
          </a:p>
        </p:txBody>
      </p:sp>
    </p:spTree>
    <p:extLst>
      <p:ext uri="{BB962C8B-B14F-4D97-AF65-F5344CB8AC3E}">
        <p14:creationId xmlns:p14="http://schemas.microsoft.com/office/powerpoint/2010/main" val="2826370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0F350-CCE1-9E30-8F12-596D7D944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817"/>
            <a:ext cx="10515600" cy="602884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latin typeface="Poppins" pitchFamily="2" charset="77"/>
                <a:ea typeface="Verdana" panose="020B0604030504040204" pitchFamily="34" charset="0"/>
                <a:cs typeface="Poppins" pitchFamily="2" charset="77"/>
              </a:rPr>
              <a:t>everybody should now get a browser window that looks similar to this: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542B2D0-B87B-302A-6DEB-B4F2F2FA11CB}"/>
              </a:ext>
            </a:extLst>
          </p:cNvPr>
          <p:cNvSpPr txBox="1">
            <a:spLocks/>
          </p:cNvSpPr>
          <p:nvPr/>
        </p:nvSpPr>
        <p:spPr>
          <a:xfrm>
            <a:off x="838200" y="5386088"/>
            <a:ext cx="10967978" cy="1418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en-US" sz="1800" dirty="0">
                <a:latin typeface="Poppins" pitchFamily="2" charset="77"/>
                <a:ea typeface="Verdana" panose="020B0604030504040204" pitchFamily="34" charset="0"/>
                <a:cs typeface="Poppins" pitchFamily="2" charset="77"/>
              </a:rPr>
              <a:t>let’s create a new work directory that you will use for the rest of the course</a:t>
            </a: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en-US" sz="1800" dirty="0">
                <a:latin typeface="Poppins" pitchFamily="2" charset="77"/>
                <a:ea typeface="Verdana" panose="020B0604030504040204" pitchFamily="34" charset="0"/>
                <a:cs typeface="Poppins" pitchFamily="2" charset="77"/>
              </a:rPr>
              <a:t>you can use the file browser on the left to navigate through your local files</a:t>
            </a: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en-US" sz="1800" dirty="0">
                <a:latin typeface="Poppins" pitchFamily="2" charset="77"/>
                <a:ea typeface="Verdana" panose="020B0604030504040204" pitchFamily="34" charset="0"/>
                <a:cs typeface="Poppins" pitchFamily="2" charset="77"/>
              </a:rPr>
              <a:t>ideally, you want to create this within your OneDrive folder for backup and syncing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803CAD-9508-E5B1-A101-46912CE82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646" y="774701"/>
            <a:ext cx="8282708" cy="45631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F68972-ED33-88B6-CD17-528CEAD38ED1}"/>
              </a:ext>
            </a:extLst>
          </p:cNvPr>
          <p:cNvSpPr/>
          <p:nvPr/>
        </p:nvSpPr>
        <p:spPr>
          <a:xfrm>
            <a:off x="2128603" y="921895"/>
            <a:ext cx="1561194" cy="4279692"/>
          </a:xfrm>
          <a:prstGeom prst="rect">
            <a:avLst/>
          </a:prstGeom>
          <a:noFill/>
          <a:ln w="38100">
            <a:solidFill>
              <a:srgbClr val="FF2E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981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0F350-CCE1-9E30-8F12-596D7D944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817"/>
            <a:ext cx="10515600" cy="60288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Poppins" pitchFamily="2" charset="77"/>
                <a:ea typeface="Verdana" panose="020B0604030504040204" pitchFamily="34" charset="0"/>
                <a:cs typeface="Poppins" pitchFamily="2" charset="77"/>
              </a:rPr>
              <a:t>we can now use the launcher to open our first notebook 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803CAD-9508-E5B1-A101-46912CE82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646" y="774701"/>
            <a:ext cx="8282708" cy="45631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F68972-ED33-88B6-CD17-528CEAD38ED1}"/>
              </a:ext>
            </a:extLst>
          </p:cNvPr>
          <p:cNvSpPr/>
          <p:nvPr/>
        </p:nvSpPr>
        <p:spPr>
          <a:xfrm>
            <a:off x="4308049" y="1520141"/>
            <a:ext cx="782760" cy="1025096"/>
          </a:xfrm>
          <a:prstGeom prst="rect">
            <a:avLst/>
          </a:prstGeom>
          <a:noFill/>
          <a:ln w="38100">
            <a:solidFill>
              <a:srgbClr val="FF2E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73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0F350-CCE1-9E30-8F12-596D7D944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817"/>
            <a:ext cx="10515600" cy="60288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Poppins" pitchFamily="2" charset="77"/>
                <a:ea typeface="Verdana" panose="020B0604030504040204" pitchFamily="34" charset="0"/>
                <a:cs typeface="Poppins" pitchFamily="2" charset="77"/>
              </a:rPr>
              <a:t>… and write our first line of code!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F74EAE1-CE6A-BBB4-7CA8-F6810E88597C}"/>
              </a:ext>
            </a:extLst>
          </p:cNvPr>
          <p:cNvGrpSpPr/>
          <p:nvPr/>
        </p:nvGrpSpPr>
        <p:grpSpPr>
          <a:xfrm>
            <a:off x="1458094" y="708599"/>
            <a:ext cx="9275811" cy="5110284"/>
            <a:chOff x="1458094" y="774701"/>
            <a:chExt cx="9275811" cy="511028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D3231E1-36FD-A096-FE6D-5F0E2FDC2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8094" y="774701"/>
              <a:ext cx="9275811" cy="511028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C1404-7F78-C7FA-D885-51C462B37C94}"/>
                </a:ext>
              </a:extLst>
            </p:cNvPr>
            <p:cNvSpPr/>
            <p:nvPr/>
          </p:nvSpPr>
          <p:spPr>
            <a:xfrm>
              <a:off x="3924537" y="1377585"/>
              <a:ext cx="1255170" cy="235394"/>
            </a:xfrm>
            <a:prstGeom prst="rect">
              <a:avLst/>
            </a:prstGeom>
            <a:noFill/>
            <a:ln w="25400">
              <a:solidFill>
                <a:srgbClr val="FF2E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5650B5C2-734E-4AF9-99B3-2CA56C9FD816}"/>
              </a:ext>
            </a:extLst>
          </p:cNvPr>
          <p:cNvSpPr txBox="1">
            <a:spLocks/>
          </p:cNvSpPr>
          <p:nvPr/>
        </p:nvSpPr>
        <p:spPr>
          <a:xfrm>
            <a:off x="378846" y="5811398"/>
            <a:ext cx="11434305" cy="1046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en-US" sz="1800" dirty="0">
                <a:latin typeface="Poppins" pitchFamily="2" charset="77"/>
                <a:ea typeface="Verdana" panose="020B0604030504040204" pitchFamily="34" charset="0"/>
                <a:cs typeface="Poppins" pitchFamily="2" charset="77"/>
              </a:rPr>
              <a:t>you can run the code by clicking the ’Play’ button in the toolbar or by pressing </a:t>
            </a:r>
            <a:r>
              <a:rPr lang="en-US" sz="1800" dirty="0" err="1">
                <a:latin typeface="Poppins" pitchFamily="2" charset="77"/>
                <a:ea typeface="Verdana" panose="020B0604030504040204" pitchFamily="34" charset="0"/>
                <a:cs typeface="Poppins" pitchFamily="2" charset="77"/>
              </a:rPr>
              <a:t>Shift+Enter</a:t>
            </a:r>
            <a:endParaRPr lang="en-US" sz="1800" dirty="0">
              <a:latin typeface="Poppins" pitchFamily="2" charset="77"/>
              <a:ea typeface="Verdana" panose="020B0604030504040204" pitchFamily="34" charset="0"/>
              <a:cs typeface="Poppins" pitchFamily="2" charset="77"/>
            </a:endParaRP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en-US" sz="1800" b="1" dirty="0">
                <a:solidFill>
                  <a:srgbClr val="FF0000"/>
                </a:solidFill>
                <a:latin typeface="Poppins" pitchFamily="2" charset="77"/>
                <a:ea typeface="Verdana" panose="020B0604030504040204" pitchFamily="34" charset="0"/>
                <a:cs typeface="Poppins" pitchFamily="2" charset="77"/>
              </a:rPr>
              <a:t>congratulations, you just used the Python programming language to give instructions to the computer!</a:t>
            </a:r>
          </a:p>
        </p:txBody>
      </p:sp>
    </p:spTree>
    <p:extLst>
      <p:ext uri="{BB962C8B-B14F-4D97-AF65-F5344CB8AC3E}">
        <p14:creationId xmlns:p14="http://schemas.microsoft.com/office/powerpoint/2010/main" val="3658311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06F0D5D-9ECA-C9DA-ECF9-BE66BF24E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821" y="2918630"/>
            <a:ext cx="4781551" cy="3491183"/>
          </a:xfrm>
        </p:spPr>
        <p:txBody>
          <a:bodyPr>
            <a:normAutofit fontScale="92500"/>
          </a:bodyPr>
          <a:lstStyle/>
          <a:p>
            <a:pPr lvl="0">
              <a:lnSpc>
                <a:spcPct val="115000"/>
              </a:lnSpc>
              <a:spcBef>
                <a:spcPts val="1500"/>
              </a:spcBef>
            </a:pPr>
            <a:r>
              <a:rPr lang="en-GB" sz="2000" dirty="0">
                <a:solidFill>
                  <a:schemeClr val="bg1"/>
                </a:solidFill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Research on deep-time climate modelling (last 500 million years)</a:t>
            </a:r>
          </a:p>
          <a:p>
            <a:pPr lvl="0">
              <a:lnSpc>
                <a:spcPct val="115000"/>
              </a:lnSpc>
              <a:spcBef>
                <a:spcPts val="1500"/>
              </a:spcBef>
            </a:pPr>
            <a:r>
              <a:rPr lang="en-GB" sz="2000" dirty="0">
                <a:solidFill>
                  <a:schemeClr val="bg1"/>
                </a:solidFill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Climate change on geologic timescales and past warm periods</a:t>
            </a:r>
          </a:p>
          <a:p>
            <a:pPr lvl="0">
              <a:lnSpc>
                <a:spcPct val="115000"/>
              </a:lnSpc>
              <a:spcBef>
                <a:spcPts val="1500"/>
              </a:spcBef>
            </a:pPr>
            <a:r>
              <a:rPr lang="en-GB" sz="2000" dirty="0">
                <a:solidFill>
                  <a:schemeClr val="bg1"/>
                </a:solidFill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Trying to make </a:t>
            </a:r>
            <a:r>
              <a:rPr lang="en-GB" sz="2000" dirty="0">
                <a:solidFill>
                  <a:schemeClr val="bg1"/>
                </a:solidFill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climate model data more accessible</a:t>
            </a:r>
          </a:p>
          <a:p>
            <a:pPr lvl="0">
              <a:lnSpc>
                <a:spcPct val="115000"/>
              </a:lnSpc>
              <a:spcBef>
                <a:spcPts val="1500"/>
              </a:spcBef>
              <a:spcAft>
                <a:spcPts val="2000"/>
              </a:spcAft>
            </a:pPr>
            <a:r>
              <a:rPr lang="en-GB" sz="2000" dirty="0">
                <a:solidFill>
                  <a:schemeClr val="bg1"/>
                </a:solidFill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U</a:t>
            </a:r>
            <a:r>
              <a:rPr lang="en-GB" sz="2000" dirty="0">
                <a:solidFill>
                  <a:schemeClr val="bg1"/>
                </a:solidFill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sing Python for model data processing and visualisation</a:t>
            </a:r>
          </a:p>
        </p:txBody>
      </p:sp>
      <p:pic>
        <p:nvPicPr>
          <p:cNvPr id="13" name="Content Placeholder 7" descr="A picture containing person, person, posing&#10;&#10;Description automatically generated">
            <a:extLst>
              <a:ext uri="{FF2B5EF4-FFF2-40B4-BE49-F238E27FC236}">
                <a16:creationId xmlns:a16="http://schemas.microsoft.com/office/drawing/2014/main" id="{4B864649-350A-2A94-CB07-BC5534AF17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331" r="-2" b="3578"/>
          <a:stretch/>
        </p:blipFill>
        <p:spPr>
          <a:xfrm>
            <a:off x="640653" y="604536"/>
            <a:ext cx="1345561" cy="1775717"/>
          </a:xfrm>
          <a:prstGeom prst="rect">
            <a:avLst/>
          </a:prstGeom>
        </p:spPr>
      </p:pic>
      <p:sp>
        <p:nvSpPr>
          <p:cNvPr id="29" name="Subtitle 2">
            <a:extLst>
              <a:ext uri="{FF2B5EF4-FFF2-40B4-BE49-F238E27FC236}">
                <a16:creationId xmlns:a16="http://schemas.microsoft.com/office/drawing/2014/main" id="{EC3CFE62-DEC3-50BF-AB9D-A8642786362F}"/>
              </a:ext>
            </a:extLst>
          </p:cNvPr>
          <p:cNvSpPr txBox="1">
            <a:spLocks/>
          </p:cNvSpPr>
          <p:nvPr/>
        </p:nvSpPr>
        <p:spPr>
          <a:xfrm>
            <a:off x="2223211" y="428336"/>
            <a:ext cx="4231057" cy="2128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Seb</a:t>
            </a:r>
            <a:r>
              <a:rPr lang="en-US" sz="4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US" sz="4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Steinig</a:t>
            </a:r>
            <a:endParaRPr lang="en-US" sz="42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GB" sz="1600" dirty="0" err="1">
                <a:solidFill>
                  <a:schemeClr val="bg2">
                    <a:lumMod val="50000"/>
                  </a:schemeClr>
                </a:solidFill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sebastian.steinig@bristol.ac.uk</a:t>
            </a:r>
            <a:endParaRPr lang="en-GB" sz="1600" dirty="0">
              <a:solidFill>
                <a:schemeClr val="bg2">
                  <a:lumMod val="50000"/>
                </a:schemeClr>
              </a:solidFill>
              <a:latin typeface="Poppins" pitchFamily="2" charset="77"/>
              <a:ea typeface="Calibri" panose="020F0502020204030204" pitchFamily="34" charset="0"/>
              <a:cs typeface="Poppins" pitchFamily="2" charset="77"/>
            </a:endParaRP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GB" sz="1600" dirty="0">
                <a:solidFill>
                  <a:schemeClr val="bg2">
                    <a:lumMod val="50000"/>
                  </a:schemeClr>
                </a:solidFill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@</a:t>
            </a:r>
            <a:r>
              <a:rPr lang="en-GB" sz="1600" dirty="0" err="1">
                <a:solidFill>
                  <a:schemeClr val="bg2">
                    <a:lumMod val="50000"/>
                  </a:schemeClr>
                </a:solidFill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sebsteinig</a:t>
            </a:r>
            <a:endParaRPr lang="en-GB" sz="1600" dirty="0">
              <a:solidFill>
                <a:schemeClr val="bg2">
                  <a:lumMod val="50000"/>
                </a:schemeClr>
              </a:solidFill>
              <a:latin typeface="Poppins" pitchFamily="2" charset="77"/>
              <a:ea typeface="Calibri" panose="020F0502020204030204" pitchFamily="34" charset="0"/>
              <a:cs typeface="Poppins" pitchFamily="2" charset="77"/>
            </a:endParaRPr>
          </a:p>
        </p:txBody>
      </p:sp>
      <p:pic>
        <p:nvPicPr>
          <p:cNvPr id="18" name="rotating_globe_3.mp4" descr="rotating_globe_3.mp4">
            <a:hlinkClick r:id="" action="ppaction://media"/>
            <a:extLst>
              <a:ext uri="{FF2B5EF4-FFF2-40B4-BE49-F238E27FC236}">
                <a16:creationId xmlns:a16="http://schemas.microsoft.com/office/drawing/2014/main" id="{E588B22F-40CB-BAEA-08C7-031A449C9B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84369" y="550069"/>
            <a:ext cx="6258200" cy="597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B6F679-2F6F-A793-F9FF-5FC5C1F50403}"/>
              </a:ext>
            </a:extLst>
          </p:cNvPr>
          <p:cNvSpPr txBox="1"/>
          <p:nvPr/>
        </p:nvSpPr>
        <p:spPr>
          <a:xfrm>
            <a:off x="10707787" y="6379875"/>
            <a:ext cx="148421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err="1">
                <a:solidFill>
                  <a:schemeClr val="bg2">
                    <a:lumMod val="50000"/>
                  </a:schemeClr>
                </a:solidFill>
              </a:rPr>
              <a:t>climatearchive.org</a:t>
            </a:r>
            <a:endParaRPr lang="en-US" sz="13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02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759F4-7538-0E29-6B77-799F4D370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997" y="314644"/>
            <a:ext cx="10515600" cy="1325563"/>
          </a:xfrm>
        </p:spPr>
        <p:txBody>
          <a:bodyPr/>
          <a:lstStyle/>
          <a:p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Steph Cornford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1D694A-1474-54B7-214C-FF16C15CBD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91498" y="1876363"/>
            <a:ext cx="8108415" cy="3717941"/>
          </a:xfrm>
        </p:spPr>
        <p:txBody>
          <a:bodyPr wrap="square">
            <a:spAutoFit/>
          </a:bodyPr>
          <a:lstStyle/>
          <a:p>
            <a:r>
              <a:rPr lang="en-US" sz="26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Teaching on “Introduction to Scientific Computing” and unit convenor of “Environmental Modelling Applications” in TB2</a:t>
            </a:r>
          </a:p>
          <a:p>
            <a:r>
              <a:rPr lang="en-US" sz="26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Research on computational glaciology, including projections of the Antarctic Ice Sheet under future ocean warming</a:t>
            </a:r>
          </a:p>
          <a:p>
            <a:r>
              <a:rPr lang="en-US" sz="26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Developing techniques to represent processes on different length scales in adaptive mesh ice-sheet models</a:t>
            </a:r>
          </a:p>
          <a:p>
            <a:r>
              <a:rPr lang="en-US" sz="2600" dirty="0" err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s.l.cornford@bristol.ac.uk</a:t>
            </a:r>
            <a:endParaRPr lang="en-US" sz="26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6" name="Picture 5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C2B06E73-3C7E-E888-4DA3-6747A68EAC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41" r="14940" b="-1"/>
          <a:stretch/>
        </p:blipFill>
        <p:spPr>
          <a:xfrm>
            <a:off x="705997" y="2117134"/>
            <a:ext cx="2452403" cy="323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89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759F4-7538-0E29-6B77-799F4D370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695"/>
            <a:ext cx="10515600" cy="1325563"/>
          </a:xfrm>
        </p:spPr>
        <p:txBody>
          <a:bodyPr/>
          <a:lstStyle/>
          <a:p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Tony Payne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1D694A-1474-54B7-214C-FF16C15CBD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55608" y="1756779"/>
            <a:ext cx="7603600" cy="3579441"/>
          </a:xfrm>
        </p:spPr>
        <p:txBody>
          <a:bodyPr wrap="square">
            <a:spAutoFit/>
          </a:bodyPr>
          <a:lstStyle/>
          <a:p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3rd year undergraduate teaching on ‘Sea Level past, present and future’</a:t>
            </a:r>
          </a:p>
          <a:p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Programme Director for MSc in Environmental Modelling and Data Analysis</a:t>
            </a:r>
          </a:p>
          <a:p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Research using regional coupled ice sheet-ocean models and global climate models to project sea level</a:t>
            </a:r>
          </a:p>
          <a:p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a.j.payne@bristol.ac.uk</a:t>
            </a:r>
          </a:p>
        </p:txBody>
      </p:sp>
      <p:pic>
        <p:nvPicPr>
          <p:cNvPr id="5" name="Picture 4" descr="A picture containing person, person, bowed instrument&#10;&#10;Description automatically generated">
            <a:extLst>
              <a:ext uri="{FF2B5EF4-FFF2-40B4-BE49-F238E27FC236}">
                <a16:creationId xmlns:a16="http://schemas.microsoft.com/office/drawing/2014/main" id="{AEAEBC51-B9F9-3E44-B3C2-05E62A3672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2" r="36795"/>
          <a:stretch/>
        </p:blipFill>
        <p:spPr>
          <a:xfrm>
            <a:off x="838200" y="1756779"/>
            <a:ext cx="2836506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5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759F4-7538-0E29-6B77-799F4D370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Poppins" pitchFamily="2" charset="77"/>
              </a:rPr>
              <a:t>Claude de Rijke-Thomas</a:t>
            </a:r>
          </a:p>
        </p:txBody>
      </p:sp>
      <p:pic>
        <p:nvPicPr>
          <p:cNvPr id="6" name="Content Placeholder 5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92B34895-8633-DC2E-3FC2-FD6E2AB091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68641"/>
            <a:ext cx="3668915" cy="3988399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1D694A-1474-54B7-214C-FF16C15CBD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42016" y="1883455"/>
            <a:ext cx="6461166" cy="4609420"/>
          </a:xfrm>
        </p:spPr>
        <p:txBody>
          <a:bodyPr/>
          <a:lstStyle/>
          <a:p>
            <a:r>
              <a:rPr lang="en-US" dirty="0" err="1">
                <a:latin typeface="CMU Serif Roman" panose="02000603000000000000" pitchFamily="2" charset="0"/>
                <a:ea typeface="CMU Serif Roman" panose="02000603000000000000" pitchFamily="2" charset="0"/>
                <a:cs typeface="Poppins" pitchFamily="2" charset="77"/>
              </a:rPr>
              <a:t>MSci</a:t>
            </a:r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Poppins" pitchFamily="2" charset="77"/>
              </a:rPr>
              <a:t> Physics</a:t>
            </a:r>
          </a:p>
          <a:p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Poppins" pitchFamily="2" charset="77"/>
              </a:rPr>
              <a:t>PhD Student in Physical Glaciology –estimates snow depths and properties over Arctic sea ice, using aircraft and satellite data (in Python^^)</a:t>
            </a:r>
          </a:p>
          <a:p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Poppins" pitchFamily="2" charset="77"/>
              </a:rPr>
              <a:t>Demonstrating for this module</a:t>
            </a:r>
          </a:p>
          <a:p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Poppins" pitchFamily="2" charset="77"/>
              </a:rPr>
              <a:t>Likes climbing (trees and rock), archery, kayaking, gaming and playing piano</a:t>
            </a:r>
          </a:p>
          <a:p>
            <a:r>
              <a:rPr lang="en-US" dirty="0" err="1">
                <a:latin typeface="CMU Serif Roman" panose="02000603000000000000" pitchFamily="2" charset="0"/>
                <a:ea typeface="CMU Serif Roman" panose="02000603000000000000" pitchFamily="2" charset="0"/>
                <a:cs typeface="Poppins" pitchFamily="2" charset="77"/>
              </a:rPr>
              <a:t>claude.derijke-thomas@bristol.ac.uk</a:t>
            </a:r>
            <a:endParaRPr lang="en-US" dirty="0">
              <a:latin typeface="CMU Serif Roman" panose="02000603000000000000" pitchFamily="2" charset="0"/>
              <a:ea typeface="CMU Serif Roman" panose="02000603000000000000" pitchFamily="2" charset="0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01107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3AC8FE5C-B757-1111-E219-8088E0632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0210"/>
            <a:ext cx="10515600" cy="1325563"/>
          </a:xfrm>
        </p:spPr>
        <p:txBody>
          <a:bodyPr>
            <a:noAutofit/>
          </a:bodyPr>
          <a:lstStyle/>
          <a:p>
            <a:pPr algn="l"/>
            <a:r>
              <a:rPr lang="en-US" sz="5200" dirty="0">
                <a:latin typeface="Poppins" pitchFamily="2" charset="77"/>
                <a:cs typeface="Poppins" pitchFamily="2" charset="77"/>
              </a:rPr>
              <a:t>Outline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D2B81-0634-494E-02D9-14720F0A0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1367"/>
            <a:ext cx="10515600" cy="4351338"/>
          </a:xfrm>
        </p:spPr>
        <p:txBody>
          <a:bodyPr>
            <a:noAutofit/>
          </a:bodyPr>
          <a:lstStyle/>
          <a:p>
            <a:pPr marL="457200" indent="-4572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Poppins" pitchFamily="2" charset="77"/>
                <a:ea typeface="Verdana" panose="020B0604030504040204" pitchFamily="34" charset="0"/>
                <a:cs typeface="Poppins" pitchFamily="2" charset="77"/>
              </a:rPr>
              <a:t>Overview of the course structure</a:t>
            </a:r>
          </a:p>
          <a:p>
            <a:pPr marL="457200" indent="-4572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Poppins" pitchFamily="2" charset="77"/>
                <a:ea typeface="Verdana" panose="020B0604030504040204" pitchFamily="34" charset="0"/>
                <a:cs typeface="Poppins" pitchFamily="2" charset="77"/>
              </a:rPr>
              <a:t>Assessment</a:t>
            </a:r>
          </a:p>
          <a:p>
            <a:pPr marL="457200" indent="-4572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Poppins" pitchFamily="2" charset="77"/>
                <a:ea typeface="Verdana" panose="020B0604030504040204" pitchFamily="34" charset="0"/>
                <a:cs typeface="Poppins" pitchFamily="2" charset="77"/>
              </a:rPr>
              <a:t>Why do we learn Python?  </a:t>
            </a:r>
          </a:p>
          <a:p>
            <a:pPr marL="457200" indent="-4572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Poppins" pitchFamily="2" charset="77"/>
                <a:ea typeface="Verdana" panose="020B0604030504040204" pitchFamily="34" charset="0"/>
                <a:cs typeface="Poppins" pitchFamily="2" charset="77"/>
              </a:rPr>
              <a:t>How do we learn Python?</a:t>
            </a:r>
          </a:p>
          <a:p>
            <a:pPr marL="457200" indent="-4572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Poppins" pitchFamily="2" charset="77"/>
                <a:ea typeface="Verdana" panose="020B0604030504040204" pitchFamily="34" charset="0"/>
                <a:cs typeface="Poppins" pitchFamily="2" charset="77"/>
              </a:rPr>
              <a:t>Group exercise: algorithmic thinking</a:t>
            </a:r>
          </a:p>
          <a:p>
            <a:pPr marL="457200" indent="-4572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Poppins" pitchFamily="2" charset="77"/>
                <a:ea typeface="Verdana" panose="020B0604030504040204" pitchFamily="34" charset="0"/>
                <a:cs typeface="Poppins" pitchFamily="2" charset="77"/>
              </a:rPr>
              <a:t>Your first line of code!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696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3AC8FE5C-B757-1111-E219-8088E0632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0210"/>
            <a:ext cx="10515600" cy="1325563"/>
          </a:xfrm>
        </p:spPr>
        <p:txBody>
          <a:bodyPr>
            <a:noAutofit/>
          </a:bodyPr>
          <a:lstStyle/>
          <a:p>
            <a:pPr algn="l"/>
            <a:r>
              <a:rPr lang="en-US" sz="5200" dirty="0">
                <a:latin typeface="Poppins" pitchFamily="2" charset="77"/>
                <a:cs typeface="Poppins" pitchFamily="2" charset="77"/>
              </a:rPr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D2B81-0634-494E-02D9-14720F0A0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pPr marL="0"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GB" sz="1800" dirty="0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After completing this unit, you should be able to:</a:t>
            </a:r>
          </a:p>
          <a:p>
            <a:pPr marL="34290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GB" sz="1800" dirty="0">
                <a:solidFill>
                  <a:srgbClr val="2F5597"/>
                </a:solidFill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understand the complexity and the fundamentals of scientific computing</a:t>
            </a:r>
          </a:p>
          <a:p>
            <a:pPr marL="34290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GB" sz="1800" dirty="0">
                <a:solidFill>
                  <a:srgbClr val="2F5597"/>
                </a:solidFill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use scientific computing to solve Geographic Data Science problems</a:t>
            </a:r>
          </a:p>
          <a:p>
            <a:pPr marL="34290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GB" sz="1800" dirty="0">
                <a:solidFill>
                  <a:srgbClr val="2F5597"/>
                </a:solidFill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explain, understand, and employ analytical methods to analyse geospatial data sets </a:t>
            </a:r>
          </a:p>
          <a:p>
            <a:pPr marL="34290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GB" sz="1800" dirty="0">
                <a:solidFill>
                  <a:srgbClr val="2F5597"/>
                </a:solidFill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produce reproducible workflows</a:t>
            </a:r>
          </a:p>
          <a:p>
            <a:pPr marL="34290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GB" sz="1800" dirty="0">
                <a:solidFill>
                  <a:srgbClr val="2F5597"/>
                </a:solidFill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collaboratively develop and deploy scientific software with version control on Linux-based systems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itchFamily="2" charset="2"/>
              <a:buChar char=""/>
            </a:pPr>
            <a:r>
              <a:rPr lang="en-GB" sz="1800" dirty="0">
                <a:solidFill>
                  <a:srgbClr val="2F5597"/>
                </a:solidFill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develop high-performance computing strategies to do data science at scale</a:t>
            </a:r>
          </a:p>
        </p:txBody>
      </p:sp>
    </p:spTree>
    <p:extLst>
      <p:ext uri="{BB962C8B-B14F-4D97-AF65-F5344CB8AC3E}">
        <p14:creationId xmlns:p14="http://schemas.microsoft.com/office/powerpoint/2010/main" val="2947465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3AC8FE5C-B757-1111-E219-8088E0632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970" y="98903"/>
            <a:ext cx="10515600" cy="1639040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2800" dirty="0">
                <a:latin typeface="Poppins" pitchFamily="2" charset="77"/>
                <a:cs typeface="Poppins" pitchFamily="2" charset="77"/>
              </a:rPr>
              <a:t>part 1</a:t>
            </a:r>
            <a:br>
              <a:rPr lang="en-US" sz="2800" dirty="0">
                <a:latin typeface="Poppins" pitchFamily="2" charset="77"/>
                <a:cs typeface="Poppins" pitchFamily="2" charset="77"/>
              </a:rPr>
            </a:br>
            <a:r>
              <a:rPr lang="en-US" sz="2800" b="1" dirty="0">
                <a:latin typeface="Poppins" pitchFamily="2" charset="77"/>
                <a:cs typeface="Poppins" pitchFamily="2" charset="77"/>
              </a:rPr>
              <a:t>Python for Geographic Data Science </a:t>
            </a:r>
            <a:r>
              <a:rPr lang="en-US" sz="2800" dirty="0">
                <a:latin typeface="Poppins" pitchFamily="2" charset="77"/>
                <a:cs typeface="Poppins" pitchFamily="2" charset="77"/>
              </a:rPr>
              <a:t>/</a:t>
            </a:r>
            <a:r>
              <a:rPr lang="en-US" sz="2800" b="1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2800" dirty="0" err="1">
                <a:latin typeface="Poppins" pitchFamily="2" charset="77"/>
                <a:cs typeface="Poppins" pitchFamily="2" charset="77"/>
              </a:rPr>
              <a:t>Seb</a:t>
            </a:r>
            <a:r>
              <a:rPr lang="en-US" sz="28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2800" dirty="0" err="1">
                <a:latin typeface="Poppins" pitchFamily="2" charset="77"/>
                <a:cs typeface="Poppins" pitchFamily="2" charset="77"/>
              </a:rPr>
              <a:t>Steinig</a:t>
            </a:r>
            <a:endParaRPr lang="en-US" sz="28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D2B81-0634-494E-02D9-14720F0A0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3500"/>
            <a:ext cx="10515600" cy="4667250"/>
          </a:xfrm>
        </p:spPr>
        <p:txBody>
          <a:bodyPr>
            <a:normAutofit/>
          </a:bodyPr>
          <a:lstStyle/>
          <a:p>
            <a:pPr marL="342900" lvl="0" indent="-342900">
              <a:buFont typeface="Symbol" pitchFamily="2" charset="2"/>
              <a:buChar char=""/>
            </a:pPr>
            <a:r>
              <a:rPr lang="en-GB" sz="2000" dirty="0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Week 1 (Wed, 28 September):</a:t>
            </a:r>
          </a:p>
          <a:p>
            <a:pPr marL="742950" lvl="1" indent="-285750">
              <a:buFont typeface="Courier New" panose="02070309020205020404" pitchFamily="49" charset="0"/>
              <a:buChar char="—"/>
            </a:pPr>
            <a:r>
              <a:rPr lang="en-GB" sz="2000" b="1" dirty="0">
                <a:solidFill>
                  <a:srgbClr val="2F5597"/>
                </a:solidFill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Lecture 1: Introduction and unit overview</a:t>
            </a:r>
            <a:endParaRPr lang="en-GB" sz="2000" dirty="0">
              <a:solidFill>
                <a:srgbClr val="2F5597"/>
              </a:solidFill>
              <a:effectLst/>
              <a:latin typeface="Poppins" pitchFamily="2" charset="77"/>
              <a:ea typeface="Calibri" panose="020F0502020204030204" pitchFamily="34" charset="0"/>
              <a:cs typeface="Poppins" pitchFamily="2" charset="77"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en-GB" sz="2000" dirty="0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Week 2 (Wed, 5 October):</a:t>
            </a:r>
          </a:p>
          <a:p>
            <a:pPr marL="742950" lvl="1" indent="-285750">
              <a:buFont typeface="Courier New" panose="02070309020205020404" pitchFamily="49" charset="0"/>
              <a:buChar char="—"/>
            </a:pPr>
            <a:r>
              <a:rPr lang="en-GB" sz="2000" b="1" dirty="0">
                <a:solidFill>
                  <a:srgbClr val="2F5597"/>
                </a:solidFill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Lecture 2: Introduction to Python</a:t>
            </a:r>
            <a:endParaRPr lang="en-GB" sz="2000" dirty="0">
              <a:solidFill>
                <a:srgbClr val="2F5597"/>
              </a:solidFill>
              <a:effectLst/>
              <a:latin typeface="Poppins" pitchFamily="2" charset="77"/>
              <a:ea typeface="Calibri" panose="020F0502020204030204" pitchFamily="34" charset="0"/>
              <a:cs typeface="Poppins" pitchFamily="2" charset="77"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en-GB" sz="2000" dirty="0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Week 3 (Wed, 12 October):</a:t>
            </a:r>
          </a:p>
          <a:p>
            <a:pPr marL="742950" lvl="1" indent="-285750">
              <a:buFont typeface="Courier New" panose="02070309020205020404" pitchFamily="49" charset="0"/>
              <a:buChar char="—"/>
            </a:pPr>
            <a:r>
              <a:rPr lang="en-GB" sz="2000" b="1" dirty="0">
                <a:solidFill>
                  <a:srgbClr val="2F5597"/>
                </a:solidFill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Lecture 3: Code structuring</a:t>
            </a:r>
            <a:endParaRPr lang="en-GB" sz="2000" dirty="0">
              <a:solidFill>
                <a:srgbClr val="2F5597"/>
              </a:solidFill>
              <a:effectLst/>
              <a:latin typeface="Poppins" pitchFamily="2" charset="77"/>
              <a:ea typeface="Calibri" panose="020F0502020204030204" pitchFamily="34" charset="0"/>
              <a:cs typeface="Poppins" pitchFamily="2" charset="77"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en-GB" sz="2000" dirty="0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Week 4 (Wed, 19 October):</a:t>
            </a:r>
          </a:p>
          <a:p>
            <a:pPr marL="742950" lvl="1" indent="-285750">
              <a:buFont typeface="Courier New" panose="02070309020205020404" pitchFamily="49" charset="0"/>
              <a:buChar char="—"/>
            </a:pPr>
            <a:r>
              <a:rPr lang="en-GB" sz="2000" b="1" dirty="0">
                <a:solidFill>
                  <a:srgbClr val="2F5597"/>
                </a:solidFill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Lecture 4: Numerical Python </a:t>
            </a:r>
            <a:endParaRPr lang="en-GB" sz="2000" dirty="0">
              <a:solidFill>
                <a:srgbClr val="2F5597"/>
              </a:solidFill>
              <a:effectLst/>
              <a:latin typeface="Poppins" pitchFamily="2" charset="77"/>
              <a:ea typeface="Calibri" panose="020F0502020204030204" pitchFamily="34" charset="0"/>
              <a:cs typeface="Poppins" pitchFamily="2" charset="77"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en-GB" sz="2000" dirty="0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Week 5 (Wed, 26 October): </a:t>
            </a:r>
          </a:p>
          <a:p>
            <a:pPr marL="742950" lvl="1" indent="-285750">
              <a:buFont typeface="Courier New" panose="02070309020205020404" pitchFamily="49" charset="0"/>
              <a:buChar char="—"/>
            </a:pPr>
            <a:r>
              <a:rPr lang="en-GB" sz="2000" b="1" dirty="0">
                <a:solidFill>
                  <a:srgbClr val="2F5597"/>
                </a:solidFill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Lecture 5: Analysing geospatial datasets </a:t>
            </a:r>
            <a:endParaRPr lang="en-GB" sz="2000" dirty="0">
              <a:solidFill>
                <a:srgbClr val="2F5597"/>
              </a:solidFill>
              <a:effectLst/>
              <a:latin typeface="Poppins" pitchFamily="2" charset="77"/>
              <a:ea typeface="Calibri" panose="020F0502020204030204" pitchFamily="34" charset="0"/>
              <a:cs typeface="Poppins" pitchFamily="2" charset="77"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en-GB" sz="2000" dirty="0">
                <a:solidFill>
                  <a:srgbClr val="000000"/>
                </a:solidFill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Week 6 (</a:t>
            </a:r>
            <a:r>
              <a:rPr lang="en-GB" sz="2000" dirty="0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Wed, </a:t>
            </a:r>
            <a:r>
              <a:rPr lang="en-GB" sz="2000" dirty="0">
                <a:solidFill>
                  <a:srgbClr val="000000"/>
                </a:solidFill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2 November):</a:t>
            </a:r>
            <a:endParaRPr lang="en-GB" sz="2000" dirty="0">
              <a:effectLst/>
              <a:latin typeface="Poppins" pitchFamily="2" charset="77"/>
              <a:ea typeface="Calibri" panose="020F0502020204030204" pitchFamily="34" charset="0"/>
              <a:cs typeface="Poppins" pitchFamily="2" charset="77"/>
            </a:endParaRPr>
          </a:p>
          <a:p>
            <a:pPr marL="742950" lvl="1" indent="-285750">
              <a:buFont typeface="Courier New" panose="02070309020205020404" pitchFamily="49" charset="0"/>
              <a:buChar char="—"/>
            </a:pPr>
            <a:r>
              <a:rPr lang="en-GB" sz="2000" b="1" dirty="0">
                <a:solidFill>
                  <a:srgbClr val="2F5597"/>
                </a:solidFill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Lecture 6: Review of part 1 and introduction to assessment #1 </a:t>
            </a:r>
            <a:endParaRPr lang="en-GB" sz="2000" dirty="0">
              <a:solidFill>
                <a:srgbClr val="2F5597"/>
              </a:solidFill>
              <a:effectLst/>
              <a:latin typeface="Poppins" pitchFamily="2" charset="77"/>
              <a:ea typeface="Calibri" panose="020F0502020204030204" pitchFamily="34" charset="0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87454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3714</TotalTime>
  <Words>1697</Words>
  <Application>Microsoft Macintosh PowerPoint</Application>
  <PresentationFormat>Widescreen</PresentationFormat>
  <Paragraphs>184</Paragraphs>
  <Slides>26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CMU Serif Roman</vt:lpstr>
      <vt:lpstr>Courier New</vt:lpstr>
      <vt:lpstr>Poppins</vt:lpstr>
      <vt:lpstr>Symbol</vt:lpstr>
      <vt:lpstr>Office Theme</vt:lpstr>
      <vt:lpstr>GEOGM0054  Introduction to Scientific Computing </vt:lpstr>
      <vt:lpstr>PowerPoint Presentation</vt:lpstr>
      <vt:lpstr>PowerPoint Presentation</vt:lpstr>
      <vt:lpstr>Steph Cornford</vt:lpstr>
      <vt:lpstr>Tony Payne</vt:lpstr>
      <vt:lpstr>Claude de Rijke-Thomas</vt:lpstr>
      <vt:lpstr>Outline for today</vt:lpstr>
      <vt:lpstr>Learning outcomes</vt:lpstr>
      <vt:lpstr>part 1 Python for Geographic Data Science / Seb Steinig</vt:lpstr>
      <vt:lpstr>part 2 High-performance computing / Tony Payne &amp; Steph Cornford</vt:lpstr>
      <vt:lpstr>Assessment</vt:lpstr>
      <vt:lpstr>Why do we learn Python?</vt:lpstr>
      <vt:lpstr>PowerPoint Presentation</vt:lpstr>
      <vt:lpstr>PowerPoint Presentation</vt:lpstr>
      <vt:lpstr>PowerPoint Presentation</vt:lpstr>
      <vt:lpstr>Why do we learn Python?</vt:lpstr>
      <vt:lpstr>How do we learn Python?</vt:lpstr>
      <vt:lpstr>Workspaces</vt:lpstr>
      <vt:lpstr>Group exercise: algorithmic thinking</vt:lpstr>
      <vt:lpstr>PowerPoint Presentation</vt:lpstr>
      <vt:lpstr>Getting started with Python!</vt:lpstr>
      <vt:lpstr>you should see the window below:</vt:lpstr>
      <vt:lpstr>launching JupyterLab from an UoB computer might produce this error:</vt:lpstr>
      <vt:lpstr>everybody should now get a browser window that looks similar to this: </vt:lpstr>
      <vt:lpstr>we can now use the launcher to open our first notebook …</vt:lpstr>
      <vt:lpstr>… and write our first line of code!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Steinig</dc:creator>
  <cp:lastModifiedBy>Sebastian Steinig</cp:lastModifiedBy>
  <cp:revision>323</cp:revision>
  <dcterms:created xsi:type="dcterms:W3CDTF">2022-09-24T19:15:55Z</dcterms:created>
  <dcterms:modified xsi:type="dcterms:W3CDTF">2022-09-27T12:09:00Z</dcterms:modified>
</cp:coreProperties>
</file>